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3.xml" ContentType="application/vnd.openxmlformats-officedocument.theme+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5"/>
    <p:sldMasterId id="2147484229" r:id="rId6"/>
    <p:sldMasterId id="2147484267" r:id="rId7"/>
    <p:sldMasterId id="2147484292" r:id="rId8"/>
  </p:sldMasterIdLst>
  <p:notesMasterIdLst>
    <p:notesMasterId r:id="rId45"/>
  </p:notesMasterIdLst>
  <p:handoutMasterIdLst>
    <p:handoutMasterId r:id="rId46"/>
  </p:handoutMasterIdLst>
  <p:sldIdLst>
    <p:sldId id="256" r:id="rId9"/>
    <p:sldId id="305" r:id="rId10"/>
    <p:sldId id="278" r:id="rId11"/>
    <p:sldId id="279" r:id="rId12"/>
    <p:sldId id="280" r:id="rId13"/>
    <p:sldId id="281" r:id="rId14"/>
    <p:sldId id="282" r:id="rId15"/>
    <p:sldId id="284" r:id="rId16"/>
    <p:sldId id="285" r:id="rId17"/>
    <p:sldId id="286" r:id="rId18"/>
    <p:sldId id="287" r:id="rId19"/>
    <p:sldId id="288" r:id="rId20"/>
    <p:sldId id="291" r:id="rId21"/>
    <p:sldId id="292" r:id="rId22"/>
    <p:sldId id="293" r:id="rId23"/>
    <p:sldId id="294" r:id="rId24"/>
    <p:sldId id="295" r:id="rId25"/>
    <p:sldId id="297" r:id="rId26"/>
    <p:sldId id="301" r:id="rId27"/>
    <p:sldId id="303" r:id="rId28"/>
    <p:sldId id="306" r:id="rId29"/>
    <p:sldId id="307" r:id="rId30"/>
    <p:sldId id="308" r:id="rId31"/>
    <p:sldId id="309" r:id="rId32"/>
    <p:sldId id="310" r:id="rId33"/>
    <p:sldId id="312" r:id="rId34"/>
    <p:sldId id="313" r:id="rId35"/>
    <p:sldId id="314" r:id="rId36"/>
    <p:sldId id="315" r:id="rId37"/>
    <p:sldId id="317" r:id="rId38"/>
    <p:sldId id="318" r:id="rId39"/>
    <p:sldId id="319" r:id="rId40"/>
    <p:sldId id="320" r:id="rId41"/>
    <p:sldId id="321" r:id="rId42"/>
    <p:sldId id="322" r:id="rId43"/>
    <p:sldId id="268" r:id="rId44"/>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Mark Short" initials="MS" lastIdx="3" clrIdx="4">
    <p:extLst>
      <p:ext uri="{19B8F6BF-5375-455C-9EA6-DF929625EA0E}">
        <p15:presenceInfo xmlns:p15="http://schemas.microsoft.com/office/powerpoint/2012/main" userId="S-1-5-21-2127521184-1604012920-1887927527-22875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55048" autoAdjust="0"/>
  </p:normalViewPr>
  <p:slideViewPr>
    <p:cSldViewPr snapToGrid="0">
      <p:cViewPr varScale="1">
        <p:scale>
          <a:sx n="68" d="100"/>
          <a:sy n="68" d="100"/>
        </p:scale>
        <p:origin x="2142" y="66"/>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Master" Target="slideMasters/slideMaster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slide" Target="slides/slide33.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notesMaster" Target="notesMasters/notesMaster1.xml"/><Relationship Id="rId5" Type="http://schemas.openxmlformats.org/officeDocument/2006/relationships/slideMaster" Target="slideMasters/slideMaster1.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viewProps" Target="view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52" Type="http://schemas.microsoft.com/office/2015/10/relationships/revisionInfo" Target="revisionInfo.xml"/><Relationship Id="rId4" Type="http://schemas.openxmlformats.org/officeDocument/2006/relationships/customXml" Target="../customXml/item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presProps" Target="presProps.xml"/><Relationship Id="rId8" Type="http://schemas.openxmlformats.org/officeDocument/2006/relationships/slideMaster" Target="slideMasters/slideMaster4.xml"/><Relationship Id="rId51"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E6EA5F-29F8-411A-B979-4451FA458325}" type="doc">
      <dgm:prSet loTypeId="urn:microsoft.com/office/officeart/2005/8/layout/chevron2" loCatId="process" qsTypeId="urn:microsoft.com/office/officeart/2005/8/quickstyle/simple1" qsCatId="simple" csTypeId="urn:microsoft.com/office/officeart/2005/8/colors/colorful5" csCatId="colorful" phldr="1"/>
      <dgm:spPr/>
      <dgm:t>
        <a:bodyPr/>
        <a:lstStyle/>
        <a:p>
          <a:endParaRPr lang="nl-BE"/>
        </a:p>
      </dgm:t>
    </dgm:pt>
    <dgm:pt modelId="{8279CBD4-EA86-4B16-B55D-C8B415ECBDF1}">
      <dgm:prSet/>
      <dgm:spPr/>
      <dgm:t>
        <a:bodyPr/>
        <a:lstStyle/>
        <a:p>
          <a:pPr rtl="0"/>
          <a:r>
            <a:rPr lang="nl-BE" baseline="0"/>
            <a:t>Basic</a:t>
          </a:r>
          <a:endParaRPr lang="nl-BE"/>
        </a:p>
      </dgm:t>
    </dgm:pt>
    <dgm:pt modelId="{B7174987-758A-47D7-B83E-383F66C497C4}" type="parTrans" cxnId="{80C4A802-35BF-433E-9F90-E8441B9483B7}">
      <dgm:prSet/>
      <dgm:spPr/>
      <dgm:t>
        <a:bodyPr/>
        <a:lstStyle/>
        <a:p>
          <a:endParaRPr lang="nl-BE"/>
        </a:p>
      </dgm:t>
    </dgm:pt>
    <dgm:pt modelId="{35CD0FE5-0981-42EE-92E8-B5CDDE89BCF9}" type="sibTrans" cxnId="{80C4A802-35BF-433E-9F90-E8441B9483B7}">
      <dgm:prSet/>
      <dgm:spPr/>
      <dgm:t>
        <a:bodyPr/>
        <a:lstStyle/>
        <a:p>
          <a:endParaRPr lang="nl-BE"/>
        </a:p>
      </dgm:t>
    </dgm:pt>
    <dgm:pt modelId="{CBB31262-720A-4270-A142-14CB98AECB1D}">
      <dgm:prSet/>
      <dgm:spPr/>
      <dgm:t>
        <a:bodyPr/>
        <a:lstStyle/>
        <a:p>
          <a:pPr rtl="0"/>
          <a:r>
            <a:rPr lang="nl-BE" baseline="0"/>
            <a:t>Standard</a:t>
          </a:r>
          <a:endParaRPr lang="nl-BE"/>
        </a:p>
      </dgm:t>
    </dgm:pt>
    <dgm:pt modelId="{69D86914-17A5-47AF-9960-9895E0803883}" type="parTrans" cxnId="{1C090A63-22EA-4E7D-9E6D-48732079BEFF}">
      <dgm:prSet/>
      <dgm:spPr/>
      <dgm:t>
        <a:bodyPr/>
        <a:lstStyle/>
        <a:p>
          <a:endParaRPr lang="nl-BE"/>
        </a:p>
      </dgm:t>
    </dgm:pt>
    <dgm:pt modelId="{17EAB170-B32A-4207-B445-720C82A4CF49}" type="sibTrans" cxnId="{1C090A63-22EA-4E7D-9E6D-48732079BEFF}">
      <dgm:prSet/>
      <dgm:spPr/>
      <dgm:t>
        <a:bodyPr/>
        <a:lstStyle/>
        <a:p>
          <a:endParaRPr lang="nl-BE"/>
        </a:p>
      </dgm:t>
    </dgm:pt>
    <dgm:pt modelId="{0CC826BA-078E-492B-901E-0CEE83437D27}">
      <dgm:prSet/>
      <dgm:spPr/>
      <dgm:t>
        <a:bodyPr/>
        <a:lstStyle/>
        <a:p>
          <a:pPr rtl="0"/>
          <a:r>
            <a:rPr lang="nl-BE" baseline="0"/>
            <a:t>Premium</a:t>
          </a:r>
          <a:endParaRPr lang="nl-BE"/>
        </a:p>
      </dgm:t>
    </dgm:pt>
    <dgm:pt modelId="{77F9B555-346A-4AA3-8FB5-5B9CE8469BCD}" type="parTrans" cxnId="{179FEB3D-C793-49AB-89B1-2795B6066B7A}">
      <dgm:prSet/>
      <dgm:spPr/>
      <dgm:t>
        <a:bodyPr/>
        <a:lstStyle/>
        <a:p>
          <a:endParaRPr lang="nl-BE"/>
        </a:p>
      </dgm:t>
    </dgm:pt>
    <dgm:pt modelId="{2D0531D5-D37C-4C59-A674-F61FB380BA39}" type="sibTrans" cxnId="{179FEB3D-C793-49AB-89B1-2795B6066B7A}">
      <dgm:prSet/>
      <dgm:spPr/>
      <dgm:t>
        <a:bodyPr/>
        <a:lstStyle/>
        <a:p>
          <a:endParaRPr lang="nl-BE"/>
        </a:p>
      </dgm:t>
    </dgm:pt>
    <dgm:pt modelId="{6931A853-BDB9-44E2-8687-DDF91B4471E2}">
      <dgm:prSet/>
      <dgm:spPr/>
      <dgm:t>
        <a:bodyPr/>
        <a:lstStyle/>
        <a:p>
          <a:pPr rtl="0"/>
          <a:r>
            <a:rPr lang="en-US" b="0" i="0"/>
            <a:t>Best suited for a small size database, supporting typically one single active operation at a given time</a:t>
          </a:r>
          <a:endParaRPr lang="nl-BE"/>
        </a:p>
      </dgm:t>
    </dgm:pt>
    <dgm:pt modelId="{A4AFBF6B-2EBB-4F7A-AA9F-2E748359CD0B}" type="parTrans" cxnId="{03DF3B78-3CBC-48D3-A41C-F11634DC4516}">
      <dgm:prSet/>
      <dgm:spPr/>
      <dgm:t>
        <a:bodyPr/>
        <a:lstStyle/>
        <a:p>
          <a:endParaRPr lang="nl-BE"/>
        </a:p>
      </dgm:t>
    </dgm:pt>
    <dgm:pt modelId="{1103A328-295A-49FA-84FC-4091222D69BE}" type="sibTrans" cxnId="{03DF3B78-3CBC-48D3-A41C-F11634DC4516}">
      <dgm:prSet/>
      <dgm:spPr/>
      <dgm:t>
        <a:bodyPr/>
        <a:lstStyle/>
        <a:p>
          <a:endParaRPr lang="nl-BE"/>
        </a:p>
      </dgm:t>
    </dgm:pt>
    <dgm:pt modelId="{FE112092-3B97-46B7-859B-7114574CBA40}">
      <dgm:prSet/>
      <dgm:spPr/>
      <dgm:t>
        <a:bodyPr/>
        <a:lstStyle/>
        <a:p>
          <a:pPr rtl="0"/>
          <a:r>
            <a:rPr lang="en-US" b="0" i="0"/>
            <a:t>The go-to option for most cloud applications, supporting multiple concurrent queries</a:t>
          </a:r>
          <a:endParaRPr lang="nl-BE"/>
        </a:p>
      </dgm:t>
    </dgm:pt>
    <dgm:pt modelId="{81D46EC2-1DDE-4258-8AED-FFE4B43B5F47}" type="parTrans" cxnId="{5176F744-CC29-42E4-8C89-3D153311AC4D}">
      <dgm:prSet/>
      <dgm:spPr/>
      <dgm:t>
        <a:bodyPr/>
        <a:lstStyle/>
        <a:p>
          <a:endParaRPr lang="nl-BE"/>
        </a:p>
      </dgm:t>
    </dgm:pt>
    <dgm:pt modelId="{E98173BD-89DB-4616-AE5D-569FFD406E7B}" type="sibTrans" cxnId="{5176F744-CC29-42E4-8C89-3D153311AC4D}">
      <dgm:prSet/>
      <dgm:spPr/>
      <dgm:t>
        <a:bodyPr/>
        <a:lstStyle/>
        <a:p>
          <a:endParaRPr lang="nl-BE"/>
        </a:p>
      </dgm:t>
    </dgm:pt>
    <dgm:pt modelId="{CD7C310A-312E-4E98-A92F-9F358200136E}">
      <dgm:prSet/>
      <dgm:spPr/>
      <dgm:t>
        <a:bodyPr/>
        <a:lstStyle/>
        <a:p>
          <a:pPr rtl="0"/>
          <a:r>
            <a:rPr lang="en-US" b="0" i="0"/>
            <a:t>Designed for high transactional volume, supporting a large number of concurrent users and requiring the highest level of business continuity capabilities</a:t>
          </a:r>
          <a:endParaRPr lang="nl-BE"/>
        </a:p>
      </dgm:t>
    </dgm:pt>
    <dgm:pt modelId="{92551450-D456-4D33-A3F2-9ACD1AC3E6A0}" type="parTrans" cxnId="{FFF248C5-980B-44A3-96EE-853E12EB81E8}">
      <dgm:prSet/>
      <dgm:spPr/>
      <dgm:t>
        <a:bodyPr/>
        <a:lstStyle/>
        <a:p>
          <a:endParaRPr lang="nl-BE"/>
        </a:p>
      </dgm:t>
    </dgm:pt>
    <dgm:pt modelId="{D13A61B7-4380-4638-93EC-4F6A14049E39}" type="sibTrans" cxnId="{FFF248C5-980B-44A3-96EE-853E12EB81E8}">
      <dgm:prSet/>
      <dgm:spPr/>
      <dgm:t>
        <a:bodyPr/>
        <a:lstStyle/>
        <a:p>
          <a:endParaRPr lang="nl-BE"/>
        </a:p>
      </dgm:t>
    </dgm:pt>
    <dgm:pt modelId="{15B7938E-75B3-4C92-97B6-E38E7D5BF9A4}" type="pres">
      <dgm:prSet presAssocID="{3BE6EA5F-29F8-411A-B979-4451FA458325}" presName="linearFlow" presStyleCnt="0">
        <dgm:presLayoutVars>
          <dgm:dir/>
          <dgm:animLvl val="lvl"/>
          <dgm:resizeHandles val="exact"/>
        </dgm:presLayoutVars>
      </dgm:prSet>
      <dgm:spPr/>
    </dgm:pt>
    <dgm:pt modelId="{F5EE9C97-1320-4A3F-B314-8770D14C7D28}" type="pres">
      <dgm:prSet presAssocID="{8279CBD4-EA86-4B16-B55D-C8B415ECBDF1}" presName="composite" presStyleCnt="0"/>
      <dgm:spPr/>
    </dgm:pt>
    <dgm:pt modelId="{D2C8FD35-7CF2-4473-9763-235418DF4B07}" type="pres">
      <dgm:prSet presAssocID="{8279CBD4-EA86-4B16-B55D-C8B415ECBDF1}" presName="parentText" presStyleLbl="alignNode1" presStyleIdx="0" presStyleCnt="3">
        <dgm:presLayoutVars>
          <dgm:chMax val="1"/>
          <dgm:bulletEnabled val="1"/>
        </dgm:presLayoutVars>
      </dgm:prSet>
      <dgm:spPr/>
    </dgm:pt>
    <dgm:pt modelId="{8C157E21-9939-49EA-8B02-6FE8C0B2B383}" type="pres">
      <dgm:prSet presAssocID="{8279CBD4-EA86-4B16-B55D-C8B415ECBDF1}" presName="descendantText" presStyleLbl="alignAcc1" presStyleIdx="0" presStyleCnt="3">
        <dgm:presLayoutVars>
          <dgm:bulletEnabled val="1"/>
        </dgm:presLayoutVars>
      </dgm:prSet>
      <dgm:spPr/>
    </dgm:pt>
    <dgm:pt modelId="{9EE70AB3-91A6-4A33-8DA0-C73897D60FA7}" type="pres">
      <dgm:prSet presAssocID="{35CD0FE5-0981-42EE-92E8-B5CDDE89BCF9}" presName="sp" presStyleCnt="0"/>
      <dgm:spPr/>
    </dgm:pt>
    <dgm:pt modelId="{0914ED20-1538-41B4-B0B2-1F5AE8F14EA4}" type="pres">
      <dgm:prSet presAssocID="{CBB31262-720A-4270-A142-14CB98AECB1D}" presName="composite" presStyleCnt="0"/>
      <dgm:spPr/>
    </dgm:pt>
    <dgm:pt modelId="{B1A11FA5-9023-4DB3-88EA-147361948509}" type="pres">
      <dgm:prSet presAssocID="{CBB31262-720A-4270-A142-14CB98AECB1D}" presName="parentText" presStyleLbl="alignNode1" presStyleIdx="1" presStyleCnt="3">
        <dgm:presLayoutVars>
          <dgm:chMax val="1"/>
          <dgm:bulletEnabled val="1"/>
        </dgm:presLayoutVars>
      </dgm:prSet>
      <dgm:spPr/>
    </dgm:pt>
    <dgm:pt modelId="{9616E8A1-6454-40C2-921E-DA65626BECAA}" type="pres">
      <dgm:prSet presAssocID="{CBB31262-720A-4270-A142-14CB98AECB1D}" presName="descendantText" presStyleLbl="alignAcc1" presStyleIdx="1" presStyleCnt="3">
        <dgm:presLayoutVars>
          <dgm:bulletEnabled val="1"/>
        </dgm:presLayoutVars>
      </dgm:prSet>
      <dgm:spPr/>
    </dgm:pt>
    <dgm:pt modelId="{8E44C02D-EE3D-4263-842F-300ADC2D8A1A}" type="pres">
      <dgm:prSet presAssocID="{17EAB170-B32A-4207-B445-720C82A4CF49}" presName="sp" presStyleCnt="0"/>
      <dgm:spPr/>
    </dgm:pt>
    <dgm:pt modelId="{F5727312-A57B-49DC-B4C2-F05667795D9A}" type="pres">
      <dgm:prSet presAssocID="{0CC826BA-078E-492B-901E-0CEE83437D27}" presName="composite" presStyleCnt="0"/>
      <dgm:spPr/>
    </dgm:pt>
    <dgm:pt modelId="{5D7FEA49-40BA-429D-A1DB-E5EC8D8A74BC}" type="pres">
      <dgm:prSet presAssocID="{0CC826BA-078E-492B-901E-0CEE83437D27}" presName="parentText" presStyleLbl="alignNode1" presStyleIdx="2" presStyleCnt="3">
        <dgm:presLayoutVars>
          <dgm:chMax val="1"/>
          <dgm:bulletEnabled val="1"/>
        </dgm:presLayoutVars>
      </dgm:prSet>
      <dgm:spPr/>
    </dgm:pt>
    <dgm:pt modelId="{CD99A09C-E275-4C59-92A0-DB1C10716F7A}" type="pres">
      <dgm:prSet presAssocID="{0CC826BA-078E-492B-901E-0CEE83437D27}" presName="descendantText" presStyleLbl="alignAcc1" presStyleIdx="2" presStyleCnt="3">
        <dgm:presLayoutVars>
          <dgm:bulletEnabled val="1"/>
        </dgm:presLayoutVars>
      </dgm:prSet>
      <dgm:spPr/>
    </dgm:pt>
  </dgm:ptLst>
  <dgm:cxnLst>
    <dgm:cxn modelId="{80C4A802-35BF-433E-9F90-E8441B9483B7}" srcId="{3BE6EA5F-29F8-411A-B979-4451FA458325}" destId="{8279CBD4-EA86-4B16-B55D-C8B415ECBDF1}" srcOrd="0" destOrd="0" parTransId="{B7174987-758A-47D7-B83E-383F66C497C4}" sibTransId="{35CD0FE5-0981-42EE-92E8-B5CDDE89BCF9}"/>
    <dgm:cxn modelId="{22447630-85EF-4566-A1B5-2F6CE7A8124E}" type="presOf" srcId="{0CC826BA-078E-492B-901E-0CEE83437D27}" destId="{5D7FEA49-40BA-429D-A1DB-E5EC8D8A74BC}" srcOrd="0" destOrd="0" presId="urn:microsoft.com/office/officeart/2005/8/layout/chevron2"/>
    <dgm:cxn modelId="{179FEB3D-C793-49AB-89B1-2795B6066B7A}" srcId="{3BE6EA5F-29F8-411A-B979-4451FA458325}" destId="{0CC826BA-078E-492B-901E-0CEE83437D27}" srcOrd="2" destOrd="0" parTransId="{77F9B555-346A-4AA3-8FB5-5B9CE8469BCD}" sibTransId="{2D0531D5-D37C-4C59-A674-F61FB380BA39}"/>
    <dgm:cxn modelId="{F720A740-073F-4B02-A912-0E304092F8DB}" type="presOf" srcId="{6931A853-BDB9-44E2-8687-DDF91B4471E2}" destId="{8C157E21-9939-49EA-8B02-6FE8C0B2B383}" srcOrd="0" destOrd="0" presId="urn:microsoft.com/office/officeart/2005/8/layout/chevron2"/>
    <dgm:cxn modelId="{1C090A63-22EA-4E7D-9E6D-48732079BEFF}" srcId="{3BE6EA5F-29F8-411A-B979-4451FA458325}" destId="{CBB31262-720A-4270-A142-14CB98AECB1D}" srcOrd="1" destOrd="0" parTransId="{69D86914-17A5-47AF-9960-9895E0803883}" sibTransId="{17EAB170-B32A-4207-B445-720C82A4CF49}"/>
    <dgm:cxn modelId="{5176F744-CC29-42E4-8C89-3D153311AC4D}" srcId="{CBB31262-720A-4270-A142-14CB98AECB1D}" destId="{FE112092-3B97-46B7-859B-7114574CBA40}" srcOrd="0" destOrd="0" parTransId="{81D46EC2-1DDE-4258-8AED-FFE4B43B5F47}" sibTransId="{E98173BD-89DB-4616-AE5D-569FFD406E7B}"/>
    <dgm:cxn modelId="{E490A172-E7F2-4A3F-A6E6-B92CC5875250}" type="presOf" srcId="{CD7C310A-312E-4E98-A92F-9F358200136E}" destId="{CD99A09C-E275-4C59-92A0-DB1C10716F7A}" srcOrd="0" destOrd="0" presId="urn:microsoft.com/office/officeart/2005/8/layout/chevron2"/>
    <dgm:cxn modelId="{03DF3B78-3CBC-48D3-A41C-F11634DC4516}" srcId="{8279CBD4-EA86-4B16-B55D-C8B415ECBDF1}" destId="{6931A853-BDB9-44E2-8687-DDF91B4471E2}" srcOrd="0" destOrd="0" parTransId="{A4AFBF6B-2EBB-4F7A-AA9F-2E748359CD0B}" sibTransId="{1103A328-295A-49FA-84FC-4091222D69BE}"/>
    <dgm:cxn modelId="{F97F137A-28ED-44FE-8C6F-E98B8DB7EECD}" type="presOf" srcId="{FE112092-3B97-46B7-859B-7114574CBA40}" destId="{9616E8A1-6454-40C2-921E-DA65626BECAA}" srcOrd="0" destOrd="0" presId="urn:microsoft.com/office/officeart/2005/8/layout/chevron2"/>
    <dgm:cxn modelId="{4AC666AC-5483-417B-B343-7921F5A0B5E9}" type="presOf" srcId="{3BE6EA5F-29F8-411A-B979-4451FA458325}" destId="{15B7938E-75B3-4C92-97B6-E38E7D5BF9A4}" srcOrd="0" destOrd="0" presId="urn:microsoft.com/office/officeart/2005/8/layout/chevron2"/>
    <dgm:cxn modelId="{B011CAB3-0222-483B-B683-8B9BB0E00252}" type="presOf" srcId="{8279CBD4-EA86-4B16-B55D-C8B415ECBDF1}" destId="{D2C8FD35-7CF2-4473-9763-235418DF4B07}" srcOrd="0" destOrd="0" presId="urn:microsoft.com/office/officeart/2005/8/layout/chevron2"/>
    <dgm:cxn modelId="{FFF248C5-980B-44A3-96EE-853E12EB81E8}" srcId="{0CC826BA-078E-492B-901E-0CEE83437D27}" destId="{CD7C310A-312E-4E98-A92F-9F358200136E}" srcOrd="0" destOrd="0" parTransId="{92551450-D456-4D33-A3F2-9ACD1AC3E6A0}" sibTransId="{D13A61B7-4380-4638-93EC-4F6A14049E39}"/>
    <dgm:cxn modelId="{B1C71FDF-8A70-4A5B-9A1E-C8CB815237CD}" type="presOf" srcId="{CBB31262-720A-4270-A142-14CB98AECB1D}" destId="{B1A11FA5-9023-4DB3-88EA-147361948509}" srcOrd="0" destOrd="0" presId="urn:microsoft.com/office/officeart/2005/8/layout/chevron2"/>
    <dgm:cxn modelId="{A858B862-33A4-4A64-9BF1-1B2D22E162A1}" type="presParOf" srcId="{15B7938E-75B3-4C92-97B6-E38E7D5BF9A4}" destId="{F5EE9C97-1320-4A3F-B314-8770D14C7D28}" srcOrd="0" destOrd="0" presId="urn:microsoft.com/office/officeart/2005/8/layout/chevron2"/>
    <dgm:cxn modelId="{ACE59C33-6F4C-475D-8775-5612B1C7F44D}" type="presParOf" srcId="{F5EE9C97-1320-4A3F-B314-8770D14C7D28}" destId="{D2C8FD35-7CF2-4473-9763-235418DF4B07}" srcOrd="0" destOrd="0" presId="urn:microsoft.com/office/officeart/2005/8/layout/chevron2"/>
    <dgm:cxn modelId="{01928CA5-30EC-4995-8A8E-1F5227B0AAFA}" type="presParOf" srcId="{F5EE9C97-1320-4A3F-B314-8770D14C7D28}" destId="{8C157E21-9939-49EA-8B02-6FE8C0B2B383}" srcOrd="1" destOrd="0" presId="urn:microsoft.com/office/officeart/2005/8/layout/chevron2"/>
    <dgm:cxn modelId="{56683A32-87A2-49C1-A69D-19D0973B88B2}" type="presParOf" srcId="{15B7938E-75B3-4C92-97B6-E38E7D5BF9A4}" destId="{9EE70AB3-91A6-4A33-8DA0-C73897D60FA7}" srcOrd="1" destOrd="0" presId="urn:microsoft.com/office/officeart/2005/8/layout/chevron2"/>
    <dgm:cxn modelId="{9C3A2C87-8A22-4E27-9C87-5EEE05FD1187}" type="presParOf" srcId="{15B7938E-75B3-4C92-97B6-E38E7D5BF9A4}" destId="{0914ED20-1538-41B4-B0B2-1F5AE8F14EA4}" srcOrd="2" destOrd="0" presId="urn:microsoft.com/office/officeart/2005/8/layout/chevron2"/>
    <dgm:cxn modelId="{B8299323-B7D0-4411-8022-B668EABD1F26}" type="presParOf" srcId="{0914ED20-1538-41B4-B0B2-1F5AE8F14EA4}" destId="{B1A11FA5-9023-4DB3-88EA-147361948509}" srcOrd="0" destOrd="0" presId="urn:microsoft.com/office/officeart/2005/8/layout/chevron2"/>
    <dgm:cxn modelId="{2DDE4EE2-B53D-4D2E-A5EA-D9FA187EC39D}" type="presParOf" srcId="{0914ED20-1538-41B4-B0B2-1F5AE8F14EA4}" destId="{9616E8A1-6454-40C2-921E-DA65626BECAA}" srcOrd="1" destOrd="0" presId="urn:microsoft.com/office/officeart/2005/8/layout/chevron2"/>
    <dgm:cxn modelId="{E320E5C0-050F-4161-9B99-0E7D9502018B}" type="presParOf" srcId="{15B7938E-75B3-4C92-97B6-E38E7D5BF9A4}" destId="{8E44C02D-EE3D-4263-842F-300ADC2D8A1A}" srcOrd="3" destOrd="0" presId="urn:microsoft.com/office/officeart/2005/8/layout/chevron2"/>
    <dgm:cxn modelId="{EC26561C-01A4-40A1-8B51-29AE81692EAE}" type="presParOf" srcId="{15B7938E-75B3-4C92-97B6-E38E7D5BF9A4}" destId="{F5727312-A57B-49DC-B4C2-F05667795D9A}" srcOrd="4" destOrd="0" presId="urn:microsoft.com/office/officeart/2005/8/layout/chevron2"/>
    <dgm:cxn modelId="{4E42A5C9-B9CF-4068-B230-A25D307A3E5B}" type="presParOf" srcId="{F5727312-A57B-49DC-B4C2-F05667795D9A}" destId="{5D7FEA49-40BA-429D-A1DB-E5EC8D8A74BC}" srcOrd="0" destOrd="0" presId="urn:microsoft.com/office/officeart/2005/8/layout/chevron2"/>
    <dgm:cxn modelId="{E28DD1BE-336D-48DB-8255-F07D4B481CC4}" type="presParOf" srcId="{F5727312-A57B-49DC-B4C2-F05667795D9A}" destId="{CD99A09C-E275-4C59-92A0-DB1C10716F7A}"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18877C-E08C-4381-BF70-A2301B92E1E5}" type="doc">
      <dgm:prSet loTypeId="urn:microsoft.com/office/officeart/2005/8/layout/vList3" loCatId="list" qsTypeId="urn:microsoft.com/office/officeart/2005/8/quickstyle/simple1" qsCatId="simple" csTypeId="urn:microsoft.com/office/officeart/2005/8/colors/colorful3" csCatId="colorful" phldr="1"/>
      <dgm:spPr/>
      <dgm:t>
        <a:bodyPr/>
        <a:lstStyle/>
        <a:p>
          <a:endParaRPr lang="en-US"/>
        </a:p>
      </dgm:t>
    </dgm:pt>
    <dgm:pt modelId="{147940DC-7C36-4E23-91B3-64C119A31B35}">
      <dgm:prSet custT="1"/>
      <dgm:spPr/>
      <dgm:t>
        <a:bodyPr/>
        <a:lstStyle/>
        <a:p>
          <a:pPr rtl="0"/>
          <a:r>
            <a:rPr lang="en-US" sz="2400"/>
            <a:t>Service head that contains databases</a:t>
          </a:r>
          <a:endParaRPr lang="nl-BE" sz="2400"/>
        </a:p>
      </dgm:t>
    </dgm:pt>
    <dgm:pt modelId="{1CDE21E5-50BF-44B7-9823-B453A66216F4}" type="parTrans" cxnId="{9314F0E3-4A9B-4024-9D69-0805A3F9A3D4}">
      <dgm:prSet/>
      <dgm:spPr/>
      <dgm:t>
        <a:bodyPr/>
        <a:lstStyle/>
        <a:p>
          <a:endParaRPr lang="en-US"/>
        </a:p>
      </dgm:t>
    </dgm:pt>
    <dgm:pt modelId="{5B0E9DBF-6F16-438F-B3F7-D5BA9E02CCF5}" type="sibTrans" cxnId="{9314F0E3-4A9B-4024-9D69-0805A3F9A3D4}">
      <dgm:prSet/>
      <dgm:spPr/>
      <dgm:t>
        <a:bodyPr/>
        <a:lstStyle/>
        <a:p>
          <a:endParaRPr lang="en-US"/>
        </a:p>
      </dgm:t>
    </dgm:pt>
    <dgm:pt modelId="{98DACE31-9283-41E8-BE49-39831C5BAC69}">
      <dgm:prSet custT="1"/>
      <dgm:spPr/>
      <dgm:t>
        <a:bodyPr/>
        <a:lstStyle/>
        <a:p>
          <a:pPr rtl="0"/>
          <a:r>
            <a:rPr lang="en-US" sz="2400"/>
            <a:t>Connect via Fully Qualified Domain Name</a:t>
          </a:r>
          <a:endParaRPr lang="nl-BE" sz="1800"/>
        </a:p>
      </dgm:t>
    </dgm:pt>
    <dgm:pt modelId="{D3D2B583-0896-4947-9836-C49AC50019DA}" type="parTrans" cxnId="{EAA2F01B-C287-4DED-8627-50E8F5F6B177}">
      <dgm:prSet/>
      <dgm:spPr/>
      <dgm:t>
        <a:bodyPr/>
        <a:lstStyle/>
        <a:p>
          <a:endParaRPr lang="en-US"/>
        </a:p>
      </dgm:t>
    </dgm:pt>
    <dgm:pt modelId="{4B082026-A7F5-463C-BEA0-04FE1752BBBA}" type="sibTrans" cxnId="{EAA2F01B-C287-4DED-8627-50E8F5F6B177}">
      <dgm:prSet/>
      <dgm:spPr/>
      <dgm:t>
        <a:bodyPr/>
        <a:lstStyle/>
        <a:p>
          <a:endParaRPr lang="en-US"/>
        </a:p>
      </dgm:t>
    </dgm:pt>
    <dgm:pt modelId="{888EE066-13EC-42F9-BFED-96F9087D9429}">
      <dgm:prSet custT="1"/>
      <dgm:spPr/>
      <dgm:t>
        <a:bodyPr/>
        <a:lstStyle/>
        <a:p>
          <a:pPr rtl="0"/>
          <a:r>
            <a:rPr lang="en-US" sz="2400"/>
            <a:t>Initially contains only a </a:t>
          </a:r>
          <a:r>
            <a:rPr lang="en-US" sz="2400" b="1"/>
            <a:t>master</a:t>
          </a:r>
          <a:r>
            <a:rPr lang="en-US" sz="2400"/>
            <a:t> database</a:t>
          </a:r>
          <a:endParaRPr lang="nl-BE" sz="2200"/>
        </a:p>
      </dgm:t>
    </dgm:pt>
    <dgm:pt modelId="{FE44FC7E-BBAD-4496-8824-52E568FF4443}" type="parTrans" cxnId="{04FEEFCC-7261-49B6-AAF8-608E1235ABF2}">
      <dgm:prSet/>
      <dgm:spPr/>
      <dgm:t>
        <a:bodyPr/>
        <a:lstStyle/>
        <a:p>
          <a:endParaRPr lang="en-US"/>
        </a:p>
      </dgm:t>
    </dgm:pt>
    <dgm:pt modelId="{66B3D965-0A7E-473F-A3BF-4BC43F61B2EE}" type="sibTrans" cxnId="{04FEEFCC-7261-49B6-AAF8-608E1235ABF2}">
      <dgm:prSet/>
      <dgm:spPr/>
      <dgm:t>
        <a:bodyPr/>
        <a:lstStyle/>
        <a:p>
          <a:endParaRPr lang="en-US"/>
        </a:p>
      </dgm:t>
    </dgm:pt>
    <dgm:pt modelId="{A5111373-6672-4A84-9FF1-7B4A3E1F3343}" type="pres">
      <dgm:prSet presAssocID="{9D18877C-E08C-4381-BF70-A2301B92E1E5}" presName="linearFlow" presStyleCnt="0">
        <dgm:presLayoutVars>
          <dgm:dir/>
          <dgm:resizeHandles val="exact"/>
        </dgm:presLayoutVars>
      </dgm:prSet>
      <dgm:spPr/>
    </dgm:pt>
    <dgm:pt modelId="{6EC099D1-7F14-45C7-A268-6484F4F98D6F}" type="pres">
      <dgm:prSet presAssocID="{147940DC-7C36-4E23-91B3-64C119A31B35}" presName="composite" presStyleCnt="0"/>
      <dgm:spPr/>
    </dgm:pt>
    <dgm:pt modelId="{D462D2EF-71C7-49C0-8CE0-10D7657D98FB}" type="pres">
      <dgm:prSet presAssocID="{147940DC-7C36-4E23-91B3-64C119A31B35}" presName="imgShp" presStyleLbl="fgImgPlace1" presStyleIdx="0" presStyleCnt="3"/>
      <dgm:spPr/>
    </dgm:pt>
    <dgm:pt modelId="{2AF98E72-F82A-4F0F-A8E3-B901CA30B767}" type="pres">
      <dgm:prSet presAssocID="{147940DC-7C36-4E23-91B3-64C119A31B35}" presName="txShp" presStyleLbl="node1" presStyleIdx="0" presStyleCnt="3">
        <dgm:presLayoutVars>
          <dgm:bulletEnabled val="1"/>
        </dgm:presLayoutVars>
      </dgm:prSet>
      <dgm:spPr/>
    </dgm:pt>
    <dgm:pt modelId="{D3DEBD4F-9D3E-4607-A924-6400EDD036EC}" type="pres">
      <dgm:prSet presAssocID="{5B0E9DBF-6F16-438F-B3F7-D5BA9E02CCF5}" presName="spacing" presStyleCnt="0"/>
      <dgm:spPr/>
    </dgm:pt>
    <dgm:pt modelId="{EFD9A076-F7DA-42F6-8EC9-13D389F34A14}" type="pres">
      <dgm:prSet presAssocID="{98DACE31-9283-41E8-BE49-39831C5BAC69}" presName="composite" presStyleCnt="0"/>
      <dgm:spPr/>
    </dgm:pt>
    <dgm:pt modelId="{CFC888A1-6529-4DB9-86A6-14F6324A9D3B}" type="pres">
      <dgm:prSet presAssocID="{98DACE31-9283-41E8-BE49-39831C5BAC69}" presName="imgShp" presStyleLbl="fgImgPlace1" presStyleIdx="1" presStyleCnt="3"/>
      <dgm:spPr/>
    </dgm:pt>
    <dgm:pt modelId="{A9A79A00-6964-410C-8B39-087CE6A68B66}" type="pres">
      <dgm:prSet presAssocID="{98DACE31-9283-41E8-BE49-39831C5BAC69}" presName="txShp" presStyleLbl="node1" presStyleIdx="1" presStyleCnt="3">
        <dgm:presLayoutVars>
          <dgm:bulletEnabled val="1"/>
        </dgm:presLayoutVars>
      </dgm:prSet>
      <dgm:spPr/>
    </dgm:pt>
    <dgm:pt modelId="{F8A85710-D4B3-4F18-8267-82E8E4AD6F7E}" type="pres">
      <dgm:prSet presAssocID="{4B082026-A7F5-463C-BEA0-04FE1752BBBA}" presName="spacing" presStyleCnt="0"/>
      <dgm:spPr/>
    </dgm:pt>
    <dgm:pt modelId="{CD026FA6-80BD-4428-9424-0B89814273BC}" type="pres">
      <dgm:prSet presAssocID="{888EE066-13EC-42F9-BFED-96F9087D9429}" presName="composite" presStyleCnt="0"/>
      <dgm:spPr/>
    </dgm:pt>
    <dgm:pt modelId="{57197493-4633-4DFE-B552-F075AFE641DA}" type="pres">
      <dgm:prSet presAssocID="{888EE066-13EC-42F9-BFED-96F9087D9429}" presName="imgShp" presStyleLbl="fgImgPlace1" presStyleIdx="2" presStyleCnt="3"/>
      <dgm:spPr/>
    </dgm:pt>
    <dgm:pt modelId="{EC8D610F-1F8C-4252-A6EB-278275563346}" type="pres">
      <dgm:prSet presAssocID="{888EE066-13EC-42F9-BFED-96F9087D9429}" presName="txShp" presStyleLbl="node1" presStyleIdx="2" presStyleCnt="3">
        <dgm:presLayoutVars>
          <dgm:bulletEnabled val="1"/>
        </dgm:presLayoutVars>
      </dgm:prSet>
      <dgm:spPr/>
    </dgm:pt>
  </dgm:ptLst>
  <dgm:cxnLst>
    <dgm:cxn modelId="{EAA2F01B-C287-4DED-8627-50E8F5F6B177}" srcId="{9D18877C-E08C-4381-BF70-A2301B92E1E5}" destId="{98DACE31-9283-41E8-BE49-39831C5BAC69}" srcOrd="1" destOrd="0" parTransId="{D3D2B583-0896-4947-9836-C49AC50019DA}" sibTransId="{4B082026-A7F5-463C-BEA0-04FE1752BBBA}"/>
    <dgm:cxn modelId="{0951A14C-8A1C-46BB-8800-6BCF9A3FBFEB}" type="presOf" srcId="{147940DC-7C36-4E23-91B3-64C119A31B35}" destId="{2AF98E72-F82A-4F0F-A8E3-B901CA30B767}" srcOrd="0" destOrd="0" presId="urn:microsoft.com/office/officeart/2005/8/layout/vList3"/>
    <dgm:cxn modelId="{741A2574-4646-417A-8468-7DFFF8CBCA9D}" type="presOf" srcId="{9D18877C-E08C-4381-BF70-A2301B92E1E5}" destId="{A5111373-6672-4A84-9FF1-7B4A3E1F3343}" srcOrd="0" destOrd="0" presId="urn:microsoft.com/office/officeart/2005/8/layout/vList3"/>
    <dgm:cxn modelId="{17160E79-5EB6-4C6E-898F-9E299E439332}" type="presOf" srcId="{888EE066-13EC-42F9-BFED-96F9087D9429}" destId="{EC8D610F-1F8C-4252-A6EB-278275563346}" srcOrd="0" destOrd="0" presId="urn:microsoft.com/office/officeart/2005/8/layout/vList3"/>
    <dgm:cxn modelId="{04FEEFCC-7261-49B6-AAF8-608E1235ABF2}" srcId="{9D18877C-E08C-4381-BF70-A2301B92E1E5}" destId="{888EE066-13EC-42F9-BFED-96F9087D9429}" srcOrd="2" destOrd="0" parTransId="{FE44FC7E-BBAD-4496-8824-52E568FF4443}" sibTransId="{66B3D965-0A7E-473F-A3BF-4BC43F61B2EE}"/>
    <dgm:cxn modelId="{A88495CE-69BB-4157-A140-4A0AA3E67A41}" type="presOf" srcId="{98DACE31-9283-41E8-BE49-39831C5BAC69}" destId="{A9A79A00-6964-410C-8B39-087CE6A68B66}" srcOrd="0" destOrd="0" presId="urn:microsoft.com/office/officeart/2005/8/layout/vList3"/>
    <dgm:cxn modelId="{9314F0E3-4A9B-4024-9D69-0805A3F9A3D4}" srcId="{9D18877C-E08C-4381-BF70-A2301B92E1E5}" destId="{147940DC-7C36-4E23-91B3-64C119A31B35}" srcOrd="0" destOrd="0" parTransId="{1CDE21E5-50BF-44B7-9823-B453A66216F4}" sibTransId="{5B0E9DBF-6F16-438F-B3F7-D5BA9E02CCF5}"/>
    <dgm:cxn modelId="{8994EDD0-A320-4B76-B04D-6E687D5262F1}" type="presParOf" srcId="{A5111373-6672-4A84-9FF1-7B4A3E1F3343}" destId="{6EC099D1-7F14-45C7-A268-6484F4F98D6F}" srcOrd="0" destOrd="0" presId="urn:microsoft.com/office/officeart/2005/8/layout/vList3"/>
    <dgm:cxn modelId="{927BEF94-1309-47F9-AF21-40F915EF814C}" type="presParOf" srcId="{6EC099D1-7F14-45C7-A268-6484F4F98D6F}" destId="{D462D2EF-71C7-49C0-8CE0-10D7657D98FB}" srcOrd="0" destOrd="0" presId="urn:microsoft.com/office/officeart/2005/8/layout/vList3"/>
    <dgm:cxn modelId="{C99281B1-B2DC-4745-B704-42A187706F54}" type="presParOf" srcId="{6EC099D1-7F14-45C7-A268-6484F4F98D6F}" destId="{2AF98E72-F82A-4F0F-A8E3-B901CA30B767}" srcOrd="1" destOrd="0" presId="urn:microsoft.com/office/officeart/2005/8/layout/vList3"/>
    <dgm:cxn modelId="{4774B237-B018-428A-A5AD-CA3E1F5B23DD}" type="presParOf" srcId="{A5111373-6672-4A84-9FF1-7B4A3E1F3343}" destId="{D3DEBD4F-9D3E-4607-A924-6400EDD036EC}" srcOrd="1" destOrd="0" presId="urn:microsoft.com/office/officeart/2005/8/layout/vList3"/>
    <dgm:cxn modelId="{406BDAE5-ECBC-4B8A-9EA6-D39FFC07B44B}" type="presParOf" srcId="{A5111373-6672-4A84-9FF1-7B4A3E1F3343}" destId="{EFD9A076-F7DA-42F6-8EC9-13D389F34A14}" srcOrd="2" destOrd="0" presId="urn:microsoft.com/office/officeart/2005/8/layout/vList3"/>
    <dgm:cxn modelId="{5D65A2AC-84D5-4AF6-88E0-A359BD3439A4}" type="presParOf" srcId="{EFD9A076-F7DA-42F6-8EC9-13D389F34A14}" destId="{CFC888A1-6529-4DB9-86A6-14F6324A9D3B}" srcOrd="0" destOrd="0" presId="urn:microsoft.com/office/officeart/2005/8/layout/vList3"/>
    <dgm:cxn modelId="{7AC2652B-E1AE-4C45-8D59-27B8E6B18332}" type="presParOf" srcId="{EFD9A076-F7DA-42F6-8EC9-13D389F34A14}" destId="{A9A79A00-6964-410C-8B39-087CE6A68B66}" srcOrd="1" destOrd="0" presId="urn:microsoft.com/office/officeart/2005/8/layout/vList3"/>
    <dgm:cxn modelId="{53BC687C-9412-4598-AED8-9D4FF32D79B0}" type="presParOf" srcId="{A5111373-6672-4A84-9FF1-7B4A3E1F3343}" destId="{F8A85710-D4B3-4F18-8267-82E8E4AD6F7E}" srcOrd="3" destOrd="0" presId="urn:microsoft.com/office/officeart/2005/8/layout/vList3"/>
    <dgm:cxn modelId="{E3CC6813-5B7D-4802-BAAC-D30A5EBF39F2}" type="presParOf" srcId="{A5111373-6672-4A84-9FF1-7B4A3E1F3343}" destId="{CD026FA6-80BD-4428-9424-0B89814273BC}" srcOrd="4" destOrd="0" presId="urn:microsoft.com/office/officeart/2005/8/layout/vList3"/>
    <dgm:cxn modelId="{2F71C682-0298-4ED0-8004-C7D9C392F9BD}" type="presParOf" srcId="{CD026FA6-80BD-4428-9424-0B89814273BC}" destId="{57197493-4633-4DFE-B552-F075AFE641DA}" srcOrd="0" destOrd="0" presId="urn:microsoft.com/office/officeart/2005/8/layout/vList3"/>
    <dgm:cxn modelId="{48508615-A0A6-47FF-B3BC-4FC14C6DEAFF}" type="presParOf" srcId="{CD026FA6-80BD-4428-9424-0B89814273BC}" destId="{EC8D610F-1F8C-4252-A6EB-278275563346}"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DCBF403-E5AB-4A4D-B774-19C87FAC5F10}" type="doc">
      <dgm:prSet loTypeId="urn:microsoft.com/office/officeart/2005/8/layout/pyramid2" loCatId="pyramid" qsTypeId="urn:microsoft.com/office/officeart/2005/8/quickstyle/simple1" qsCatId="simple" csTypeId="urn:microsoft.com/office/officeart/2005/8/colors/accent1_2" csCatId="accent1" phldr="1"/>
      <dgm:spPr/>
      <dgm:t>
        <a:bodyPr/>
        <a:lstStyle/>
        <a:p>
          <a:endParaRPr lang="en-US"/>
        </a:p>
      </dgm:t>
    </dgm:pt>
    <dgm:pt modelId="{685C77E3-C778-427A-9974-36FDC3925910}">
      <dgm:prSet custT="1"/>
      <dgm:spPr/>
      <dgm:t>
        <a:bodyPr/>
        <a:lstStyle/>
        <a:p>
          <a:pPr rtl="0"/>
          <a:r>
            <a:rPr lang="en-US" sz="2400" baseline="0"/>
            <a:t>IP Address-based access control for SQL Database</a:t>
          </a:r>
          <a:endParaRPr lang="nl-BE" sz="2400"/>
        </a:p>
      </dgm:t>
    </dgm:pt>
    <dgm:pt modelId="{37891EAE-638C-4F52-905D-E53208D83250}" type="parTrans" cxnId="{6C0A1271-12DA-42EC-9AF0-799C663FC769}">
      <dgm:prSet/>
      <dgm:spPr/>
      <dgm:t>
        <a:bodyPr/>
        <a:lstStyle/>
        <a:p>
          <a:endParaRPr lang="en-US"/>
        </a:p>
      </dgm:t>
    </dgm:pt>
    <dgm:pt modelId="{8600D476-9F6C-47F3-9E4B-B5E60C62DE56}" type="sibTrans" cxnId="{6C0A1271-12DA-42EC-9AF0-799C663FC769}">
      <dgm:prSet/>
      <dgm:spPr/>
      <dgm:t>
        <a:bodyPr/>
        <a:lstStyle/>
        <a:p>
          <a:endParaRPr lang="en-US"/>
        </a:p>
      </dgm:t>
    </dgm:pt>
    <dgm:pt modelId="{5B99EEAB-7BB0-4EAD-83E3-76C957C4491E}">
      <dgm:prSet custT="1"/>
      <dgm:spPr/>
      <dgm:t>
        <a:bodyPr/>
        <a:lstStyle/>
        <a:p>
          <a:pPr rtl="0"/>
          <a:r>
            <a:rPr lang="en-US" sz="2400" baseline="0"/>
            <a:t>Rules at the server and/or database level</a:t>
          </a:r>
          <a:endParaRPr lang="nl-BE" sz="2400"/>
        </a:p>
      </dgm:t>
    </dgm:pt>
    <dgm:pt modelId="{839519ED-720A-4293-AF5F-F84B9C065670}" type="parTrans" cxnId="{844AE416-5777-4CA3-A6CF-48A85CC2A3B9}">
      <dgm:prSet/>
      <dgm:spPr/>
      <dgm:t>
        <a:bodyPr/>
        <a:lstStyle/>
        <a:p>
          <a:endParaRPr lang="en-US"/>
        </a:p>
      </dgm:t>
    </dgm:pt>
    <dgm:pt modelId="{3F10E1BD-B471-40C9-A1C6-504892773F1F}" type="sibTrans" cxnId="{844AE416-5777-4CA3-A6CF-48A85CC2A3B9}">
      <dgm:prSet/>
      <dgm:spPr/>
      <dgm:t>
        <a:bodyPr/>
        <a:lstStyle/>
        <a:p>
          <a:endParaRPr lang="en-US"/>
        </a:p>
      </dgm:t>
    </dgm:pt>
    <dgm:pt modelId="{D6AC4285-4CEA-4ED8-81C4-595BAD190488}">
      <dgm:prSet custT="1"/>
      <dgm:spPr/>
      <dgm:t>
        <a:bodyPr/>
        <a:lstStyle/>
        <a:p>
          <a:pPr rtl="0"/>
          <a:r>
            <a:rPr lang="en-US" sz="2400" baseline="0"/>
            <a:t>No IP authorized by default, not even Azure itself</a:t>
          </a:r>
          <a:endParaRPr lang="nl-BE" sz="2400"/>
        </a:p>
      </dgm:t>
    </dgm:pt>
    <dgm:pt modelId="{78DF9D61-1E2B-46D4-B213-3BD913B99E21}" type="parTrans" cxnId="{CCA2997E-FA78-4369-A20A-00B594F1E256}">
      <dgm:prSet/>
      <dgm:spPr/>
      <dgm:t>
        <a:bodyPr/>
        <a:lstStyle/>
        <a:p>
          <a:endParaRPr lang="en-US"/>
        </a:p>
      </dgm:t>
    </dgm:pt>
    <dgm:pt modelId="{41E0E9AD-AAEA-477B-A180-2035CCBFC677}" type="sibTrans" cxnId="{CCA2997E-FA78-4369-A20A-00B594F1E256}">
      <dgm:prSet/>
      <dgm:spPr/>
      <dgm:t>
        <a:bodyPr/>
        <a:lstStyle/>
        <a:p>
          <a:endParaRPr lang="en-US"/>
        </a:p>
      </dgm:t>
    </dgm:pt>
    <dgm:pt modelId="{05999754-618C-4601-A516-D5878F1C409D}" type="pres">
      <dgm:prSet presAssocID="{2DCBF403-E5AB-4A4D-B774-19C87FAC5F10}" presName="compositeShape" presStyleCnt="0">
        <dgm:presLayoutVars>
          <dgm:dir/>
          <dgm:resizeHandles/>
        </dgm:presLayoutVars>
      </dgm:prSet>
      <dgm:spPr/>
    </dgm:pt>
    <dgm:pt modelId="{E9394CAB-F8C7-4105-AA3E-01C1D07ABF83}" type="pres">
      <dgm:prSet presAssocID="{2DCBF403-E5AB-4A4D-B774-19C87FAC5F10}" presName="pyramid" presStyleLbl="node1" presStyleIdx="0" presStyleCnt="1"/>
      <dgm:spPr/>
    </dgm:pt>
    <dgm:pt modelId="{769F1C2C-538E-46B6-B312-40A99B6040BB}" type="pres">
      <dgm:prSet presAssocID="{2DCBF403-E5AB-4A4D-B774-19C87FAC5F10}" presName="theList" presStyleCnt="0"/>
      <dgm:spPr/>
    </dgm:pt>
    <dgm:pt modelId="{97E0CFC8-EE19-44B2-BCBD-950A1C2251C8}" type="pres">
      <dgm:prSet presAssocID="{685C77E3-C778-427A-9974-36FDC3925910}" presName="aNode" presStyleLbl="fgAcc1" presStyleIdx="0" presStyleCnt="3">
        <dgm:presLayoutVars>
          <dgm:bulletEnabled val="1"/>
        </dgm:presLayoutVars>
      </dgm:prSet>
      <dgm:spPr/>
    </dgm:pt>
    <dgm:pt modelId="{F97907DB-D256-4959-8C14-4415D30A7E9E}" type="pres">
      <dgm:prSet presAssocID="{685C77E3-C778-427A-9974-36FDC3925910}" presName="aSpace" presStyleCnt="0"/>
      <dgm:spPr/>
    </dgm:pt>
    <dgm:pt modelId="{23012BC5-949B-444C-B3BF-D61248D83786}" type="pres">
      <dgm:prSet presAssocID="{5B99EEAB-7BB0-4EAD-83E3-76C957C4491E}" presName="aNode" presStyleLbl="fgAcc1" presStyleIdx="1" presStyleCnt="3">
        <dgm:presLayoutVars>
          <dgm:bulletEnabled val="1"/>
        </dgm:presLayoutVars>
      </dgm:prSet>
      <dgm:spPr/>
    </dgm:pt>
    <dgm:pt modelId="{A464B76A-22D6-4FE5-AD6B-A564240D6CA9}" type="pres">
      <dgm:prSet presAssocID="{5B99EEAB-7BB0-4EAD-83E3-76C957C4491E}" presName="aSpace" presStyleCnt="0"/>
      <dgm:spPr/>
    </dgm:pt>
    <dgm:pt modelId="{688D94E0-ECA8-4829-9241-16654B6C25DA}" type="pres">
      <dgm:prSet presAssocID="{D6AC4285-4CEA-4ED8-81C4-595BAD190488}" presName="aNode" presStyleLbl="fgAcc1" presStyleIdx="2" presStyleCnt="3">
        <dgm:presLayoutVars>
          <dgm:bulletEnabled val="1"/>
        </dgm:presLayoutVars>
      </dgm:prSet>
      <dgm:spPr/>
    </dgm:pt>
    <dgm:pt modelId="{94C3DABC-D2A6-4072-859F-76F66A99AB55}" type="pres">
      <dgm:prSet presAssocID="{D6AC4285-4CEA-4ED8-81C4-595BAD190488}" presName="aSpace" presStyleCnt="0"/>
      <dgm:spPr/>
    </dgm:pt>
  </dgm:ptLst>
  <dgm:cxnLst>
    <dgm:cxn modelId="{844AE416-5777-4CA3-A6CF-48A85CC2A3B9}" srcId="{2DCBF403-E5AB-4A4D-B774-19C87FAC5F10}" destId="{5B99EEAB-7BB0-4EAD-83E3-76C957C4491E}" srcOrd="1" destOrd="0" parTransId="{839519ED-720A-4293-AF5F-F84B9C065670}" sibTransId="{3F10E1BD-B471-40C9-A1C6-504892773F1F}"/>
    <dgm:cxn modelId="{6C0A1271-12DA-42EC-9AF0-799C663FC769}" srcId="{2DCBF403-E5AB-4A4D-B774-19C87FAC5F10}" destId="{685C77E3-C778-427A-9974-36FDC3925910}" srcOrd="0" destOrd="0" parTransId="{37891EAE-638C-4F52-905D-E53208D83250}" sibTransId="{8600D476-9F6C-47F3-9E4B-B5E60C62DE56}"/>
    <dgm:cxn modelId="{6DBF9658-4CAD-4372-9C6D-981EBF55D0F2}" type="presOf" srcId="{5B99EEAB-7BB0-4EAD-83E3-76C957C4491E}" destId="{23012BC5-949B-444C-B3BF-D61248D83786}" srcOrd="0" destOrd="0" presId="urn:microsoft.com/office/officeart/2005/8/layout/pyramid2"/>
    <dgm:cxn modelId="{CCA2997E-FA78-4369-A20A-00B594F1E256}" srcId="{2DCBF403-E5AB-4A4D-B774-19C87FAC5F10}" destId="{D6AC4285-4CEA-4ED8-81C4-595BAD190488}" srcOrd="2" destOrd="0" parTransId="{78DF9D61-1E2B-46D4-B213-3BD913B99E21}" sibTransId="{41E0E9AD-AAEA-477B-A180-2035CCBFC677}"/>
    <dgm:cxn modelId="{95511E8E-8FF4-47A7-96FC-7C5343D58F08}" type="presOf" srcId="{2DCBF403-E5AB-4A4D-B774-19C87FAC5F10}" destId="{05999754-618C-4601-A516-D5878F1C409D}" srcOrd="0" destOrd="0" presId="urn:microsoft.com/office/officeart/2005/8/layout/pyramid2"/>
    <dgm:cxn modelId="{E77345E4-43BE-4BEC-A68F-C29D4DCBA774}" type="presOf" srcId="{685C77E3-C778-427A-9974-36FDC3925910}" destId="{97E0CFC8-EE19-44B2-BCBD-950A1C2251C8}" srcOrd="0" destOrd="0" presId="urn:microsoft.com/office/officeart/2005/8/layout/pyramid2"/>
    <dgm:cxn modelId="{42A7C0FA-35B2-4074-91F9-77978CB16A47}" type="presOf" srcId="{D6AC4285-4CEA-4ED8-81C4-595BAD190488}" destId="{688D94E0-ECA8-4829-9241-16654B6C25DA}" srcOrd="0" destOrd="0" presId="urn:microsoft.com/office/officeart/2005/8/layout/pyramid2"/>
    <dgm:cxn modelId="{28E255CC-D73F-43E2-AAD4-D67F1D18A951}" type="presParOf" srcId="{05999754-618C-4601-A516-D5878F1C409D}" destId="{E9394CAB-F8C7-4105-AA3E-01C1D07ABF83}" srcOrd="0" destOrd="0" presId="urn:microsoft.com/office/officeart/2005/8/layout/pyramid2"/>
    <dgm:cxn modelId="{F48DCFC8-918F-42E8-8EE1-7DEBE625C919}" type="presParOf" srcId="{05999754-618C-4601-A516-D5878F1C409D}" destId="{769F1C2C-538E-46B6-B312-40A99B6040BB}" srcOrd="1" destOrd="0" presId="urn:microsoft.com/office/officeart/2005/8/layout/pyramid2"/>
    <dgm:cxn modelId="{30F8EE11-6223-4F17-819D-66235E5F0939}" type="presParOf" srcId="{769F1C2C-538E-46B6-B312-40A99B6040BB}" destId="{97E0CFC8-EE19-44B2-BCBD-950A1C2251C8}" srcOrd="0" destOrd="0" presId="urn:microsoft.com/office/officeart/2005/8/layout/pyramid2"/>
    <dgm:cxn modelId="{62937920-8B04-4B8D-ADD6-557C47787A1F}" type="presParOf" srcId="{769F1C2C-538E-46B6-B312-40A99B6040BB}" destId="{F97907DB-D256-4959-8C14-4415D30A7E9E}" srcOrd="1" destOrd="0" presId="urn:microsoft.com/office/officeart/2005/8/layout/pyramid2"/>
    <dgm:cxn modelId="{688CF442-3E9E-4F1C-B22D-DA88E6218C63}" type="presParOf" srcId="{769F1C2C-538E-46B6-B312-40A99B6040BB}" destId="{23012BC5-949B-444C-B3BF-D61248D83786}" srcOrd="2" destOrd="0" presId="urn:microsoft.com/office/officeart/2005/8/layout/pyramid2"/>
    <dgm:cxn modelId="{C88C6AD9-1EF3-44E7-9357-5210B4653814}" type="presParOf" srcId="{769F1C2C-538E-46B6-B312-40A99B6040BB}" destId="{A464B76A-22D6-4FE5-AD6B-A564240D6CA9}" srcOrd="3" destOrd="0" presId="urn:microsoft.com/office/officeart/2005/8/layout/pyramid2"/>
    <dgm:cxn modelId="{B719FDF7-A500-4981-A994-04824D839119}" type="presParOf" srcId="{769F1C2C-538E-46B6-B312-40A99B6040BB}" destId="{688D94E0-ECA8-4829-9241-16654B6C25DA}" srcOrd="4" destOrd="0" presId="urn:microsoft.com/office/officeart/2005/8/layout/pyramid2"/>
    <dgm:cxn modelId="{6D7862DB-CBE5-4CEB-BD26-08E71D0C7746}" type="presParOf" srcId="{769F1C2C-538E-46B6-B312-40A99B6040BB}" destId="{94C3DABC-D2A6-4072-859F-76F66A99AB55}" srcOrd="5"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E22CD36-B980-4D1F-A626-CC9283CAAC74}"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B26DF504-475D-4385-B051-8676CE6A3D2C}">
      <dgm:prSet phldrT="[Text]" custT="1"/>
      <dgm:spPr>
        <a:solidFill>
          <a:srgbClr val="0070C0"/>
        </a:solidFill>
      </dgm:spPr>
      <dgm:t>
        <a:bodyPr/>
        <a:lstStyle/>
        <a:p>
          <a:r>
            <a:rPr lang="en-US" sz="2400" baseline="0">
              <a:latin typeface="Segoe UI Light" panose="020B0502040204020203" pitchFamily="34" charset="0"/>
              <a:cs typeface="Segoe UI Light" panose="020B0502040204020203" pitchFamily="34" charset="0"/>
            </a:rPr>
            <a:t>Upgrade to a Higher Service Tier</a:t>
          </a:r>
          <a:endParaRPr lang="en-US" sz="2400">
            <a:latin typeface="Segoe UI Light" panose="020B0502040204020203" pitchFamily="34" charset="0"/>
            <a:cs typeface="Segoe UI Light" panose="020B0502040204020203" pitchFamily="34" charset="0"/>
          </a:endParaRPr>
        </a:p>
      </dgm:t>
    </dgm:pt>
    <dgm:pt modelId="{EAA29C3E-5603-4AF3-B00C-500C47BECF49}" type="parTrans" cxnId="{2F8EA01E-5965-4060-A21E-7B09D72090E6}">
      <dgm:prSet/>
      <dgm:spPr/>
      <dgm:t>
        <a:bodyPr/>
        <a:lstStyle/>
        <a:p>
          <a:endParaRPr lang="en-US"/>
        </a:p>
      </dgm:t>
    </dgm:pt>
    <dgm:pt modelId="{8B003F33-A1E2-4A60-818F-539BCDD008A8}" type="sibTrans" cxnId="{2F8EA01E-5965-4060-A21E-7B09D72090E6}">
      <dgm:prSet/>
      <dgm:spPr/>
      <dgm:t>
        <a:bodyPr/>
        <a:lstStyle/>
        <a:p>
          <a:endParaRPr lang="en-US"/>
        </a:p>
      </dgm:t>
    </dgm:pt>
    <dgm:pt modelId="{1E52752B-E432-49E8-B98C-BAF6094F98CB}">
      <dgm:prSet phldrT="[Text]" custT="1"/>
      <dgm:spPr>
        <a:solidFill>
          <a:srgbClr val="0070C0"/>
        </a:solidFill>
      </dgm:spPr>
      <dgm:t>
        <a:bodyPr/>
        <a:lstStyle/>
        <a:p>
          <a:r>
            <a:rPr lang="en-US" sz="2400" kern="1200" baseline="0">
              <a:solidFill>
                <a:srgbClr val="FFFFFF"/>
              </a:solidFill>
              <a:latin typeface="Segoe UI Light" panose="020B0502040204020203" pitchFamily="34" charset="0"/>
              <a:ea typeface="+mn-ea"/>
              <a:cs typeface="Segoe UI Light" panose="020B0502040204020203" pitchFamily="34" charset="0"/>
            </a:rPr>
            <a:t>Downgrade to a Lower Service Tier</a:t>
          </a:r>
        </a:p>
      </dgm:t>
    </dgm:pt>
    <dgm:pt modelId="{3B7FB27C-1FFE-43D0-ACE9-FBCA0BD42BA7}" type="parTrans" cxnId="{771ACE3A-712F-4DD0-A1DA-F52DAD0FF379}">
      <dgm:prSet/>
      <dgm:spPr/>
      <dgm:t>
        <a:bodyPr/>
        <a:lstStyle/>
        <a:p>
          <a:endParaRPr lang="en-US"/>
        </a:p>
      </dgm:t>
    </dgm:pt>
    <dgm:pt modelId="{7A8269E7-16C6-433B-8AFC-8343EBDDFFE8}" type="sibTrans" cxnId="{771ACE3A-712F-4DD0-A1DA-F52DAD0FF379}">
      <dgm:prSet/>
      <dgm:spPr/>
      <dgm:t>
        <a:bodyPr/>
        <a:lstStyle/>
        <a:p>
          <a:endParaRPr lang="en-US"/>
        </a:p>
      </dgm:t>
    </dgm:pt>
    <dgm:pt modelId="{E2F1BCFB-B492-4BE4-987E-E029360FDFC1}">
      <dgm:prSet phldrT="[Text]" custT="1"/>
      <dgm:spPr>
        <a:solidFill>
          <a:srgbClr val="0070C0"/>
        </a:solidFill>
      </dgm:spPr>
      <dgm:t>
        <a:bodyPr/>
        <a:lstStyle/>
        <a:p>
          <a:pPr marL="0" lvl="0" indent="0" algn="l" defTabSz="1066800">
            <a:lnSpc>
              <a:spcPct val="90000"/>
            </a:lnSpc>
            <a:spcBef>
              <a:spcPct val="0"/>
            </a:spcBef>
            <a:spcAft>
              <a:spcPct val="35000"/>
            </a:spcAft>
            <a:buNone/>
          </a:pPr>
          <a:r>
            <a:rPr lang="en-US" sz="2400" kern="1200" baseline="0">
              <a:solidFill>
                <a:srgbClr val="FFFFFF"/>
              </a:solidFill>
              <a:latin typeface="Segoe UI Light" panose="020B0502040204020203" pitchFamily="34" charset="0"/>
              <a:ea typeface="+mn-ea"/>
              <a:cs typeface="Segoe UI Light" panose="020B0502040204020203" pitchFamily="34" charset="0"/>
            </a:rPr>
            <a:t>Change the Performance Level</a:t>
          </a:r>
        </a:p>
      </dgm:t>
    </dgm:pt>
    <dgm:pt modelId="{E22E89E3-ADF9-449F-B134-4E75E33238B5}" type="parTrans" cxnId="{27692784-53FE-45D1-9FED-C449E1D2012B}">
      <dgm:prSet/>
      <dgm:spPr/>
      <dgm:t>
        <a:bodyPr/>
        <a:lstStyle/>
        <a:p>
          <a:endParaRPr lang="en-US"/>
        </a:p>
      </dgm:t>
    </dgm:pt>
    <dgm:pt modelId="{772E07FA-5A03-4627-9ABD-5EB42240B942}" type="sibTrans" cxnId="{27692784-53FE-45D1-9FED-C449E1D2012B}">
      <dgm:prSet/>
      <dgm:spPr/>
      <dgm:t>
        <a:bodyPr/>
        <a:lstStyle/>
        <a:p>
          <a:endParaRPr lang="en-US"/>
        </a:p>
      </dgm:t>
    </dgm:pt>
    <dgm:pt modelId="{4CA53B6A-7184-43AB-B540-F393924B6E7D}" type="pres">
      <dgm:prSet presAssocID="{1E22CD36-B980-4D1F-A626-CC9283CAAC74}" presName="linear" presStyleCnt="0">
        <dgm:presLayoutVars>
          <dgm:dir/>
          <dgm:animLvl val="lvl"/>
          <dgm:resizeHandles val="exact"/>
        </dgm:presLayoutVars>
      </dgm:prSet>
      <dgm:spPr/>
    </dgm:pt>
    <dgm:pt modelId="{03BA171C-0307-4AF7-B921-4A48D2E3077D}" type="pres">
      <dgm:prSet presAssocID="{B26DF504-475D-4385-B051-8676CE6A3D2C}" presName="parentLin" presStyleCnt="0"/>
      <dgm:spPr/>
    </dgm:pt>
    <dgm:pt modelId="{FC9D2ED5-B3FB-4A2E-BE7B-C8A30E567F60}" type="pres">
      <dgm:prSet presAssocID="{B26DF504-475D-4385-B051-8676CE6A3D2C}" presName="parentLeftMargin" presStyleLbl="node1" presStyleIdx="0" presStyleCnt="3"/>
      <dgm:spPr/>
    </dgm:pt>
    <dgm:pt modelId="{61B58406-C997-412B-90D7-948BB92BE515}" type="pres">
      <dgm:prSet presAssocID="{B26DF504-475D-4385-B051-8676CE6A3D2C}" presName="parentText" presStyleLbl="node1" presStyleIdx="0" presStyleCnt="3" custScaleX="142857">
        <dgm:presLayoutVars>
          <dgm:chMax val="0"/>
          <dgm:bulletEnabled val="1"/>
        </dgm:presLayoutVars>
      </dgm:prSet>
      <dgm:spPr/>
    </dgm:pt>
    <dgm:pt modelId="{0B365846-B7DF-495C-903B-140EC6BBF0CC}" type="pres">
      <dgm:prSet presAssocID="{B26DF504-475D-4385-B051-8676CE6A3D2C}" presName="negativeSpace" presStyleCnt="0"/>
      <dgm:spPr/>
    </dgm:pt>
    <dgm:pt modelId="{61BFA87C-C557-4F2E-9BF9-95184CA69AC2}" type="pres">
      <dgm:prSet presAssocID="{B26DF504-475D-4385-B051-8676CE6A3D2C}" presName="childText" presStyleLbl="conFgAcc1" presStyleIdx="0" presStyleCnt="3">
        <dgm:presLayoutVars>
          <dgm:bulletEnabled val="1"/>
        </dgm:presLayoutVars>
      </dgm:prSet>
      <dgm:spPr/>
    </dgm:pt>
    <dgm:pt modelId="{E2590CA5-B69E-4897-8537-CDE2511025D5}" type="pres">
      <dgm:prSet presAssocID="{8B003F33-A1E2-4A60-818F-539BCDD008A8}" presName="spaceBetweenRectangles" presStyleCnt="0"/>
      <dgm:spPr/>
    </dgm:pt>
    <dgm:pt modelId="{816E6308-4A63-4EC4-83CF-01BE54448ED1}" type="pres">
      <dgm:prSet presAssocID="{1E52752B-E432-49E8-B98C-BAF6094F98CB}" presName="parentLin" presStyleCnt="0"/>
      <dgm:spPr/>
    </dgm:pt>
    <dgm:pt modelId="{741DCF35-6B4B-45C0-A3FE-3DF0A670E573}" type="pres">
      <dgm:prSet presAssocID="{1E52752B-E432-49E8-B98C-BAF6094F98CB}" presName="parentLeftMargin" presStyleLbl="node1" presStyleIdx="0" presStyleCnt="3"/>
      <dgm:spPr/>
    </dgm:pt>
    <dgm:pt modelId="{9832420C-1C0F-43BC-9A59-0053D81FC081}" type="pres">
      <dgm:prSet presAssocID="{1E52752B-E432-49E8-B98C-BAF6094F98CB}" presName="parentText" presStyleLbl="node1" presStyleIdx="1" presStyleCnt="3" custScaleX="142857">
        <dgm:presLayoutVars>
          <dgm:chMax val="0"/>
          <dgm:bulletEnabled val="1"/>
        </dgm:presLayoutVars>
      </dgm:prSet>
      <dgm:spPr/>
    </dgm:pt>
    <dgm:pt modelId="{7CB4F615-40A0-4C8A-AE9F-7220D19BFA9B}" type="pres">
      <dgm:prSet presAssocID="{1E52752B-E432-49E8-B98C-BAF6094F98CB}" presName="negativeSpace" presStyleCnt="0"/>
      <dgm:spPr/>
    </dgm:pt>
    <dgm:pt modelId="{B4448F3D-EA47-4C3D-BA4E-12B990B1DBA9}" type="pres">
      <dgm:prSet presAssocID="{1E52752B-E432-49E8-B98C-BAF6094F98CB}" presName="childText" presStyleLbl="conFgAcc1" presStyleIdx="1" presStyleCnt="3">
        <dgm:presLayoutVars>
          <dgm:bulletEnabled val="1"/>
        </dgm:presLayoutVars>
      </dgm:prSet>
      <dgm:spPr/>
    </dgm:pt>
    <dgm:pt modelId="{6F15E480-05F3-4CB4-B226-A3C020CC45BF}" type="pres">
      <dgm:prSet presAssocID="{7A8269E7-16C6-433B-8AFC-8343EBDDFFE8}" presName="spaceBetweenRectangles" presStyleCnt="0"/>
      <dgm:spPr/>
    </dgm:pt>
    <dgm:pt modelId="{47221B9B-CF47-4EC6-BAE9-53354DBB072C}" type="pres">
      <dgm:prSet presAssocID="{E2F1BCFB-B492-4BE4-987E-E029360FDFC1}" presName="parentLin" presStyleCnt="0"/>
      <dgm:spPr/>
    </dgm:pt>
    <dgm:pt modelId="{1C59D4A6-29AC-44C0-BD51-24E3186D17F5}" type="pres">
      <dgm:prSet presAssocID="{E2F1BCFB-B492-4BE4-987E-E029360FDFC1}" presName="parentLeftMargin" presStyleLbl="node1" presStyleIdx="1" presStyleCnt="3"/>
      <dgm:spPr/>
    </dgm:pt>
    <dgm:pt modelId="{F3F71F08-761A-4E28-B525-819BEA479AB4}" type="pres">
      <dgm:prSet presAssocID="{E2F1BCFB-B492-4BE4-987E-E029360FDFC1}" presName="parentText" presStyleLbl="node1" presStyleIdx="2" presStyleCnt="3" custScaleX="142857" custLinFactNeighborX="-2606" custLinFactNeighborY="1294">
        <dgm:presLayoutVars>
          <dgm:chMax val="0"/>
          <dgm:bulletEnabled val="1"/>
        </dgm:presLayoutVars>
      </dgm:prSet>
      <dgm:spPr/>
    </dgm:pt>
    <dgm:pt modelId="{44A164E4-B2B1-42CD-98F6-6A0BB51F69FC}" type="pres">
      <dgm:prSet presAssocID="{E2F1BCFB-B492-4BE4-987E-E029360FDFC1}" presName="negativeSpace" presStyleCnt="0"/>
      <dgm:spPr/>
    </dgm:pt>
    <dgm:pt modelId="{CA20FB32-62DD-434E-B753-009ABB66815E}" type="pres">
      <dgm:prSet presAssocID="{E2F1BCFB-B492-4BE4-987E-E029360FDFC1}" presName="childText" presStyleLbl="conFgAcc1" presStyleIdx="2" presStyleCnt="3">
        <dgm:presLayoutVars>
          <dgm:bulletEnabled val="1"/>
        </dgm:presLayoutVars>
      </dgm:prSet>
      <dgm:spPr/>
    </dgm:pt>
  </dgm:ptLst>
  <dgm:cxnLst>
    <dgm:cxn modelId="{8272D100-43FA-4A50-8B57-C21B72DC5011}" type="presOf" srcId="{1E52752B-E432-49E8-B98C-BAF6094F98CB}" destId="{741DCF35-6B4B-45C0-A3FE-3DF0A670E573}" srcOrd="0" destOrd="0" presId="urn:microsoft.com/office/officeart/2005/8/layout/list1"/>
    <dgm:cxn modelId="{2F8EA01E-5965-4060-A21E-7B09D72090E6}" srcId="{1E22CD36-B980-4D1F-A626-CC9283CAAC74}" destId="{B26DF504-475D-4385-B051-8676CE6A3D2C}" srcOrd="0" destOrd="0" parTransId="{EAA29C3E-5603-4AF3-B00C-500C47BECF49}" sibTransId="{8B003F33-A1E2-4A60-818F-539BCDD008A8}"/>
    <dgm:cxn modelId="{771ACE3A-712F-4DD0-A1DA-F52DAD0FF379}" srcId="{1E22CD36-B980-4D1F-A626-CC9283CAAC74}" destId="{1E52752B-E432-49E8-B98C-BAF6094F98CB}" srcOrd="1" destOrd="0" parTransId="{3B7FB27C-1FFE-43D0-ACE9-FBCA0BD42BA7}" sibTransId="{7A8269E7-16C6-433B-8AFC-8343EBDDFFE8}"/>
    <dgm:cxn modelId="{3D1A3A43-C365-4ACA-8D78-0F7F0A2A69A1}" type="presOf" srcId="{E2F1BCFB-B492-4BE4-987E-E029360FDFC1}" destId="{1C59D4A6-29AC-44C0-BD51-24E3186D17F5}" srcOrd="0" destOrd="0" presId="urn:microsoft.com/office/officeart/2005/8/layout/list1"/>
    <dgm:cxn modelId="{27692784-53FE-45D1-9FED-C449E1D2012B}" srcId="{1E22CD36-B980-4D1F-A626-CC9283CAAC74}" destId="{E2F1BCFB-B492-4BE4-987E-E029360FDFC1}" srcOrd="2" destOrd="0" parTransId="{E22E89E3-ADF9-449F-B134-4E75E33238B5}" sibTransId="{772E07FA-5A03-4627-9ABD-5EB42240B942}"/>
    <dgm:cxn modelId="{4BF2AB9A-92EE-4731-87D0-37C7349BDAAD}" type="presOf" srcId="{B26DF504-475D-4385-B051-8676CE6A3D2C}" destId="{61B58406-C997-412B-90D7-948BB92BE515}" srcOrd="1" destOrd="0" presId="urn:microsoft.com/office/officeart/2005/8/layout/list1"/>
    <dgm:cxn modelId="{623830A2-E45F-4453-822D-93929A9AB9A3}" type="presOf" srcId="{1E52752B-E432-49E8-B98C-BAF6094F98CB}" destId="{9832420C-1C0F-43BC-9A59-0053D81FC081}" srcOrd="1" destOrd="0" presId="urn:microsoft.com/office/officeart/2005/8/layout/list1"/>
    <dgm:cxn modelId="{A60ABDA8-64F2-4552-8186-BAFBDD14A584}" type="presOf" srcId="{E2F1BCFB-B492-4BE4-987E-E029360FDFC1}" destId="{F3F71F08-761A-4E28-B525-819BEA479AB4}" srcOrd="1" destOrd="0" presId="urn:microsoft.com/office/officeart/2005/8/layout/list1"/>
    <dgm:cxn modelId="{A5A18BB7-472D-4CE6-9687-32E1B3AE7EAE}" type="presOf" srcId="{B26DF504-475D-4385-B051-8676CE6A3D2C}" destId="{FC9D2ED5-B3FB-4A2E-BE7B-C8A30E567F60}" srcOrd="0" destOrd="0" presId="urn:microsoft.com/office/officeart/2005/8/layout/list1"/>
    <dgm:cxn modelId="{8C3642CD-2783-4A66-9931-2E86C847E7CB}" type="presOf" srcId="{1E22CD36-B980-4D1F-A626-CC9283CAAC74}" destId="{4CA53B6A-7184-43AB-B540-F393924B6E7D}" srcOrd="0" destOrd="0" presId="urn:microsoft.com/office/officeart/2005/8/layout/list1"/>
    <dgm:cxn modelId="{610BBF9F-725F-491E-B57C-5B1E5DB4C268}" type="presParOf" srcId="{4CA53B6A-7184-43AB-B540-F393924B6E7D}" destId="{03BA171C-0307-4AF7-B921-4A48D2E3077D}" srcOrd="0" destOrd="0" presId="urn:microsoft.com/office/officeart/2005/8/layout/list1"/>
    <dgm:cxn modelId="{CBFA73CB-23AB-4AEB-941F-1965768C426D}" type="presParOf" srcId="{03BA171C-0307-4AF7-B921-4A48D2E3077D}" destId="{FC9D2ED5-B3FB-4A2E-BE7B-C8A30E567F60}" srcOrd="0" destOrd="0" presId="urn:microsoft.com/office/officeart/2005/8/layout/list1"/>
    <dgm:cxn modelId="{A6923BEB-FA33-4540-A737-DF3157E1F172}" type="presParOf" srcId="{03BA171C-0307-4AF7-B921-4A48D2E3077D}" destId="{61B58406-C997-412B-90D7-948BB92BE515}" srcOrd="1" destOrd="0" presId="urn:microsoft.com/office/officeart/2005/8/layout/list1"/>
    <dgm:cxn modelId="{26D5EAB4-425F-4DFA-A0AA-DF6C2856F5B9}" type="presParOf" srcId="{4CA53B6A-7184-43AB-B540-F393924B6E7D}" destId="{0B365846-B7DF-495C-903B-140EC6BBF0CC}" srcOrd="1" destOrd="0" presId="urn:microsoft.com/office/officeart/2005/8/layout/list1"/>
    <dgm:cxn modelId="{6C0F3903-41B8-4528-ADFA-A09620856B41}" type="presParOf" srcId="{4CA53B6A-7184-43AB-B540-F393924B6E7D}" destId="{61BFA87C-C557-4F2E-9BF9-95184CA69AC2}" srcOrd="2" destOrd="0" presId="urn:microsoft.com/office/officeart/2005/8/layout/list1"/>
    <dgm:cxn modelId="{B7437007-6091-48A9-8666-2C174A811B00}" type="presParOf" srcId="{4CA53B6A-7184-43AB-B540-F393924B6E7D}" destId="{E2590CA5-B69E-4897-8537-CDE2511025D5}" srcOrd="3" destOrd="0" presId="urn:microsoft.com/office/officeart/2005/8/layout/list1"/>
    <dgm:cxn modelId="{042A3DD2-EB07-4AE3-B100-E4AE92E9A875}" type="presParOf" srcId="{4CA53B6A-7184-43AB-B540-F393924B6E7D}" destId="{816E6308-4A63-4EC4-83CF-01BE54448ED1}" srcOrd="4" destOrd="0" presId="urn:microsoft.com/office/officeart/2005/8/layout/list1"/>
    <dgm:cxn modelId="{4ED856A9-8ABF-4ED5-B2B3-9A246AC479DC}" type="presParOf" srcId="{816E6308-4A63-4EC4-83CF-01BE54448ED1}" destId="{741DCF35-6B4B-45C0-A3FE-3DF0A670E573}" srcOrd="0" destOrd="0" presId="urn:microsoft.com/office/officeart/2005/8/layout/list1"/>
    <dgm:cxn modelId="{116E8C58-814B-4CBD-8E97-DC8CECD76E62}" type="presParOf" srcId="{816E6308-4A63-4EC4-83CF-01BE54448ED1}" destId="{9832420C-1C0F-43BC-9A59-0053D81FC081}" srcOrd="1" destOrd="0" presId="urn:microsoft.com/office/officeart/2005/8/layout/list1"/>
    <dgm:cxn modelId="{A6FFD43D-6355-4AB4-86C3-5654994677BA}" type="presParOf" srcId="{4CA53B6A-7184-43AB-B540-F393924B6E7D}" destId="{7CB4F615-40A0-4C8A-AE9F-7220D19BFA9B}" srcOrd="5" destOrd="0" presId="urn:microsoft.com/office/officeart/2005/8/layout/list1"/>
    <dgm:cxn modelId="{BA2A5AC9-7870-431B-AB9D-E58054548522}" type="presParOf" srcId="{4CA53B6A-7184-43AB-B540-F393924B6E7D}" destId="{B4448F3D-EA47-4C3D-BA4E-12B990B1DBA9}" srcOrd="6" destOrd="0" presId="urn:microsoft.com/office/officeart/2005/8/layout/list1"/>
    <dgm:cxn modelId="{969721ED-4750-4F04-BBB5-A5780A2A8600}" type="presParOf" srcId="{4CA53B6A-7184-43AB-B540-F393924B6E7D}" destId="{6F15E480-05F3-4CB4-B226-A3C020CC45BF}" srcOrd="7" destOrd="0" presId="urn:microsoft.com/office/officeart/2005/8/layout/list1"/>
    <dgm:cxn modelId="{21E284B3-0EFF-476E-BB84-AE80744E1286}" type="presParOf" srcId="{4CA53B6A-7184-43AB-B540-F393924B6E7D}" destId="{47221B9B-CF47-4EC6-BAE9-53354DBB072C}" srcOrd="8" destOrd="0" presId="urn:microsoft.com/office/officeart/2005/8/layout/list1"/>
    <dgm:cxn modelId="{D8A2A5B1-6AE5-4680-9B34-6B5054DD5E8C}" type="presParOf" srcId="{47221B9B-CF47-4EC6-BAE9-53354DBB072C}" destId="{1C59D4A6-29AC-44C0-BD51-24E3186D17F5}" srcOrd="0" destOrd="0" presId="urn:microsoft.com/office/officeart/2005/8/layout/list1"/>
    <dgm:cxn modelId="{FFC512A4-3F72-4ED9-8883-BABAA05E2B9D}" type="presParOf" srcId="{47221B9B-CF47-4EC6-BAE9-53354DBB072C}" destId="{F3F71F08-761A-4E28-B525-819BEA479AB4}" srcOrd="1" destOrd="0" presId="urn:microsoft.com/office/officeart/2005/8/layout/list1"/>
    <dgm:cxn modelId="{E6F43AAE-BD80-4C1B-9962-6E9BEA6A6C0E}" type="presParOf" srcId="{4CA53B6A-7184-43AB-B540-F393924B6E7D}" destId="{44A164E4-B2B1-42CD-98F6-6A0BB51F69FC}" srcOrd="9" destOrd="0" presId="urn:microsoft.com/office/officeart/2005/8/layout/list1"/>
    <dgm:cxn modelId="{50A629FC-7B88-46BB-B7E0-5E1DB2394927}" type="presParOf" srcId="{4CA53B6A-7184-43AB-B540-F393924B6E7D}" destId="{CA20FB32-62DD-434E-B753-009ABB66815E}"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7EEE80D-8286-480F-A640-701A504DA18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6766A2F4-7AE3-47C9-877B-6269277ED813}">
      <dgm:prSet phldrT="[Text]" custT="1"/>
      <dgm:spPr>
        <a:solidFill>
          <a:srgbClr val="0070C0"/>
        </a:solidFill>
      </dgm:spPr>
      <dgm:t>
        <a:bodyPr/>
        <a:lstStyle/>
        <a:p>
          <a:pPr>
            <a:buFont typeface="Arial" panose="020B0604020202020204" pitchFamily="34" charset="0"/>
            <a:buChar char="•"/>
          </a:pPr>
          <a:r>
            <a:rPr lang="en-US" sz="2400">
              <a:latin typeface="Segoe UI Light" panose="020B0502040204020203" pitchFamily="34" charset="0"/>
              <a:cs typeface="Segoe UI Light" panose="020B0502040204020203" pitchFamily="34" charset="0"/>
            </a:rPr>
            <a:t>Connections to the database may be temporarily dropped</a:t>
          </a:r>
        </a:p>
      </dgm:t>
    </dgm:pt>
    <dgm:pt modelId="{E47B7FB8-5F5D-4F09-88E9-C9D28545EC4C}" type="parTrans" cxnId="{EC3A534C-9B73-4C9E-ABF5-57FF9928EF36}">
      <dgm:prSet/>
      <dgm:spPr/>
      <dgm:t>
        <a:bodyPr/>
        <a:lstStyle/>
        <a:p>
          <a:endParaRPr lang="en-US"/>
        </a:p>
      </dgm:t>
    </dgm:pt>
    <dgm:pt modelId="{F1A48864-8C48-4F94-9933-692E81CC9CCD}" type="sibTrans" cxnId="{EC3A534C-9B73-4C9E-ABF5-57FF9928EF36}">
      <dgm:prSet/>
      <dgm:spPr/>
      <dgm:t>
        <a:bodyPr/>
        <a:lstStyle/>
        <a:p>
          <a:endParaRPr lang="en-US"/>
        </a:p>
      </dgm:t>
    </dgm:pt>
    <dgm:pt modelId="{D47F3622-5193-4D1A-8EC9-8DC34A48F21F}">
      <dgm:prSet phldrT="[Text]" custT="1"/>
      <dgm:spPr/>
      <dgm:t>
        <a:bodyPr/>
        <a:lstStyle/>
        <a:p>
          <a:r>
            <a:rPr lang="en-US" sz="2400" kern="1200">
              <a:solidFill>
                <a:srgbClr val="2A2A2A"/>
              </a:solidFill>
              <a:latin typeface="Segoe UI Light" panose="020B0502040204020203" pitchFamily="34" charset="0"/>
              <a:ea typeface="+mn-ea"/>
              <a:cs typeface="Segoe UI Light" panose="020B0502040204020203" pitchFamily="34" charset="0"/>
            </a:rPr>
            <a:t>No data is lost during this process </a:t>
          </a:r>
        </a:p>
      </dgm:t>
    </dgm:pt>
    <dgm:pt modelId="{32E43D76-28A8-472F-844F-C3376927601F}" type="parTrans" cxnId="{2CFE73CA-4B8C-4917-9BE9-7E199BEB374A}">
      <dgm:prSet/>
      <dgm:spPr/>
      <dgm:t>
        <a:bodyPr/>
        <a:lstStyle/>
        <a:p>
          <a:endParaRPr lang="en-US"/>
        </a:p>
      </dgm:t>
    </dgm:pt>
    <dgm:pt modelId="{6EAE9AAD-775B-4AA2-90AF-A82C4CE5C79C}" type="sibTrans" cxnId="{2CFE73CA-4B8C-4917-9BE9-7E199BEB374A}">
      <dgm:prSet/>
      <dgm:spPr/>
      <dgm:t>
        <a:bodyPr/>
        <a:lstStyle/>
        <a:p>
          <a:endParaRPr lang="en-US"/>
        </a:p>
      </dgm:t>
    </dgm:pt>
    <dgm:pt modelId="{37143C0E-28F5-47F4-89BF-47772C8038C2}">
      <dgm:prSet phldrT="[Text]" custT="1"/>
      <dgm:spPr>
        <a:solidFill>
          <a:srgbClr val="0070C0"/>
        </a:solidFill>
      </dgm:spPr>
      <dgm:t>
        <a:bodyPr/>
        <a:lstStyle/>
        <a:p>
          <a:pPr>
            <a:buFont typeface="Arial" panose="020B0604020202020204" pitchFamily="34" charset="0"/>
            <a:buChar char="•"/>
          </a:pPr>
          <a:r>
            <a:rPr lang="en-US" sz="2400" kern="1200">
              <a:solidFill>
                <a:prstClr val="white"/>
              </a:solidFill>
              <a:latin typeface="Segoe UI Light" panose="020B0502040204020203" pitchFamily="34" charset="0"/>
              <a:ea typeface="+mn-ea"/>
              <a:cs typeface="Segoe UI Light" panose="020B0502040204020203" pitchFamily="34" charset="0"/>
            </a:rPr>
            <a:t>SLO change for a database often involves data movement</a:t>
          </a:r>
        </a:p>
      </dgm:t>
    </dgm:pt>
    <dgm:pt modelId="{B3C14FAB-DF82-4401-BA40-E13D9337C3BC}" type="parTrans" cxnId="{19DFACF9-57FC-494C-92DE-AE11F0D30F9B}">
      <dgm:prSet/>
      <dgm:spPr/>
      <dgm:t>
        <a:bodyPr/>
        <a:lstStyle/>
        <a:p>
          <a:endParaRPr lang="en-US"/>
        </a:p>
      </dgm:t>
    </dgm:pt>
    <dgm:pt modelId="{3E737093-5710-4340-8684-01E96F7E40D5}" type="sibTrans" cxnId="{19DFACF9-57FC-494C-92DE-AE11F0D30F9B}">
      <dgm:prSet/>
      <dgm:spPr/>
      <dgm:t>
        <a:bodyPr/>
        <a:lstStyle/>
        <a:p>
          <a:endParaRPr lang="en-US"/>
        </a:p>
      </dgm:t>
    </dgm:pt>
    <dgm:pt modelId="{BB531CB1-5E72-4F47-B0C4-5E92D1540DD5}">
      <dgm:prSet phldrT="[Text]" custT="1"/>
      <dgm:spPr/>
      <dgm:t>
        <a:bodyPr/>
        <a:lstStyle/>
        <a:p>
          <a:r>
            <a:rPr lang="nl-BE" sz="2400">
              <a:solidFill>
                <a:srgbClr val="2A2A2A"/>
              </a:solidFill>
              <a:latin typeface="Segoe UI Light" panose="020B0502040204020203" pitchFamily="34" charset="0"/>
              <a:cs typeface="Segoe UI Light" panose="020B0502040204020203" pitchFamily="34" charset="0"/>
            </a:rPr>
            <a:t>3 x (5 minutes + database size / 150 MB/minute)</a:t>
          </a:r>
          <a:endParaRPr lang="en-US" sz="2400">
            <a:latin typeface="Segoe UI Light" panose="020B0502040204020203" pitchFamily="34" charset="0"/>
            <a:cs typeface="Segoe UI Light" panose="020B0502040204020203" pitchFamily="34" charset="0"/>
          </a:endParaRPr>
        </a:p>
      </dgm:t>
    </dgm:pt>
    <dgm:pt modelId="{D7DC76DA-9371-4E10-B640-F05D7DB536D3}" type="parTrans" cxnId="{70EE15DF-0F95-42C4-8909-B155C58A2B84}">
      <dgm:prSet/>
      <dgm:spPr/>
      <dgm:t>
        <a:bodyPr/>
        <a:lstStyle/>
        <a:p>
          <a:endParaRPr lang="en-US"/>
        </a:p>
      </dgm:t>
    </dgm:pt>
    <dgm:pt modelId="{6CDCF799-174A-49E2-B20A-4FAC6760A1AD}" type="sibTrans" cxnId="{70EE15DF-0F95-42C4-8909-B155C58A2B84}">
      <dgm:prSet/>
      <dgm:spPr/>
      <dgm:t>
        <a:bodyPr/>
        <a:lstStyle/>
        <a:p>
          <a:endParaRPr lang="en-US"/>
        </a:p>
      </dgm:t>
    </dgm:pt>
    <dgm:pt modelId="{17045DE7-57F3-422F-ABC6-DF87BFEA83E4}" type="pres">
      <dgm:prSet presAssocID="{E7EEE80D-8286-480F-A640-701A504DA184}" presName="linear" presStyleCnt="0">
        <dgm:presLayoutVars>
          <dgm:animLvl val="lvl"/>
          <dgm:resizeHandles val="exact"/>
        </dgm:presLayoutVars>
      </dgm:prSet>
      <dgm:spPr/>
    </dgm:pt>
    <dgm:pt modelId="{F35CC41A-5398-4D1E-B904-6C535976A72D}" type="pres">
      <dgm:prSet presAssocID="{6766A2F4-7AE3-47C9-877B-6269277ED813}" presName="parentText" presStyleLbl="node1" presStyleIdx="0" presStyleCnt="2" custLinFactNeighborX="-311">
        <dgm:presLayoutVars>
          <dgm:chMax val="0"/>
          <dgm:bulletEnabled val="1"/>
        </dgm:presLayoutVars>
      </dgm:prSet>
      <dgm:spPr/>
    </dgm:pt>
    <dgm:pt modelId="{437770C9-EA3F-4952-949B-DEF64539D527}" type="pres">
      <dgm:prSet presAssocID="{6766A2F4-7AE3-47C9-877B-6269277ED813}" presName="childText" presStyleLbl="revTx" presStyleIdx="0" presStyleCnt="2">
        <dgm:presLayoutVars>
          <dgm:bulletEnabled val="1"/>
        </dgm:presLayoutVars>
      </dgm:prSet>
      <dgm:spPr/>
    </dgm:pt>
    <dgm:pt modelId="{F87B860F-CE8D-4D07-933E-8F21EC7AC65A}" type="pres">
      <dgm:prSet presAssocID="{37143C0E-28F5-47F4-89BF-47772C8038C2}" presName="parentText" presStyleLbl="node1" presStyleIdx="1" presStyleCnt="2">
        <dgm:presLayoutVars>
          <dgm:chMax val="0"/>
          <dgm:bulletEnabled val="1"/>
        </dgm:presLayoutVars>
      </dgm:prSet>
      <dgm:spPr/>
    </dgm:pt>
    <dgm:pt modelId="{3D34EB4F-8C8F-43C0-BC79-62A6AC1C12C3}" type="pres">
      <dgm:prSet presAssocID="{37143C0E-28F5-47F4-89BF-47772C8038C2}" presName="childText" presStyleLbl="revTx" presStyleIdx="1" presStyleCnt="2">
        <dgm:presLayoutVars>
          <dgm:bulletEnabled val="1"/>
        </dgm:presLayoutVars>
      </dgm:prSet>
      <dgm:spPr/>
    </dgm:pt>
  </dgm:ptLst>
  <dgm:cxnLst>
    <dgm:cxn modelId="{EC3A534C-9B73-4C9E-ABF5-57FF9928EF36}" srcId="{E7EEE80D-8286-480F-A640-701A504DA184}" destId="{6766A2F4-7AE3-47C9-877B-6269277ED813}" srcOrd="0" destOrd="0" parTransId="{E47B7FB8-5F5D-4F09-88E9-C9D28545EC4C}" sibTransId="{F1A48864-8C48-4F94-9933-692E81CC9CCD}"/>
    <dgm:cxn modelId="{8807A884-6B6F-46D5-9465-F6B3A1CFD3E4}" type="presOf" srcId="{E7EEE80D-8286-480F-A640-701A504DA184}" destId="{17045DE7-57F3-422F-ABC6-DF87BFEA83E4}" srcOrd="0" destOrd="0" presId="urn:microsoft.com/office/officeart/2005/8/layout/vList2"/>
    <dgm:cxn modelId="{A31E5499-36A3-4FB9-8CDD-3840E1F4A08B}" type="presOf" srcId="{37143C0E-28F5-47F4-89BF-47772C8038C2}" destId="{F87B860F-CE8D-4D07-933E-8F21EC7AC65A}" srcOrd="0" destOrd="0" presId="urn:microsoft.com/office/officeart/2005/8/layout/vList2"/>
    <dgm:cxn modelId="{F6A6C99B-BFDD-4CF9-8BF6-A08148B92E76}" type="presOf" srcId="{BB531CB1-5E72-4F47-B0C4-5E92D1540DD5}" destId="{3D34EB4F-8C8F-43C0-BC79-62A6AC1C12C3}" srcOrd="0" destOrd="0" presId="urn:microsoft.com/office/officeart/2005/8/layout/vList2"/>
    <dgm:cxn modelId="{36EFB0A7-1848-4258-8C56-CEBA9D143774}" type="presOf" srcId="{D47F3622-5193-4D1A-8EC9-8DC34A48F21F}" destId="{437770C9-EA3F-4952-949B-DEF64539D527}" srcOrd="0" destOrd="0" presId="urn:microsoft.com/office/officeart/2005/8/layout/vList2"/>
    <dgm:cxn modelId="{2CFE73CA-4B8C-4917-9BE9-7E199BEB374A}" srcId="{6766A2F4-7AE3-47C9-877B-6269277ED813}" destId="{D47F3622-5193-4D1A-8EC9-8DC34A48F21F}" srcOrd="0" destOrd="0" parTransId="{32E43D76-28A8-472F-844F-C3376927601F}" sibTransId="{6EAE9AAD-775B-4AA2-90AF-A82C4CE5C79C}"/>
    <dgm:cxn modelId="{70EE15DF-0F95-42C4-8909-B155C58A2B84}" srcId="{37143C0E-28F5-47F4-89BF-47772C8038C2}" destId="{BB531CB1-5E72-4F47-B0C4-5E92D1540DD5}" srcOrd="0" destOrd="0" parTransId="{D7DC76DA-9371-4E10-B640-F05D7DB536D3}" sibTransId="{6CDCF799-174A-49E2-B20A-4FAC6760A1AD}"/>
    <dgm:cxn modelId="{0642CDF5-1C96-4875-9147-22A8C9DF34A4}" type="presOf" srcId="{6766A2F4-7AE3-47C9-877B-6269277ED813}" destId="{F35CC41A-5398-4D1E-B904-6C535976A72D}" srcOrd="0" destOrd="0" presId="urn:microsoft.com/office/officeart/2005/8/layout/vList2"/>
    <dgm:cxn modelId="{19DFACF9-57FC-494C-92DE-AE11F0D30F9B}" srcId="{E7EEE80D-8286-480F-A640-701A504DA184}" destId="{37143C0E-28F5-47F4-89BF-47772C8038C2}" srcOrd="1" destOrd="0" parTransId="{B3C14FAB-DF82-4401-BA40-E13D9337C3BC}" sibTransId="{3E737093-5710-4340-8684-01E96F7E40D5}"/>
    <dgm:cxn modelId="{AE31E793-65A0-4BD3-89C5-9F75A8D89E53}" type="presParOf" srcId="{17045DE7-57F3-422F-ABC6-DF87BFEA83E4}" destId="{F35CC41A-5398-4D1E-B904-6C535976A72D}" srcOrd="0" destOrd="0" presId="urn:microsoft.com/office/officeart/2005/8/layout/vList2"/>
    <dgm:cxn modelId="{6CEF518F-89E9-451E-A8DA-396494963671}" type="presParOf" srcId="{17045DE7-57F3-422F-ABC6-DF87BFEA83E4}" destId="{437770C9-EA3F-4952-949B-DEF64539D527}" srcOrd="1" destOrd="0" presId="urn:microsoft.com/office/officeart/2005/8/layout/vList2"/>
    <dgm:cxn modelId="{D0865160-DEA3-413E-B04C-FB8731E2CD47}" type="presParOf" srcId="{17045DE7-57F3-422F-ABC6-DF87BFEA83E4}" destId="{F87B860F-CE8D-4D07-933E-8F21EC7AC65A}" srcOrd="2" destOrd="0" presId="urn:microsoft.com/office/officeart/2005/8/layout/vList2"/>
    <dgm:cxn modelId="{2A4E80CE-A85C-4A38-9692-613216415150}" type="presParOf" srcId="{17045DE7-57F3-422F-ABC6-DF87BFEA83E4}" destId="{3D34EB4F-8C8F-43C0-BC79-62A6AC1C12C3}"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7EEE80D-8286-480F-A640-701A504DA18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6766A2F4-7AE3-47C9-877B-6269277ED813}">
      <dgm:prSet phldrT="[Text]" custT="1"/>
      <dgm:spPr>
        <a:solidFill>
          <a:srgbClr val="0070C0"/>
        </a:solidFill>
      </dgm:spPr>
      <dgm:t>
        <a:bodyPr/>
        <a:lstStyle/>
        <a:p>
          <a:pPr>
            <a:buFont typeface="Arial" panose="020B0604020202020204" pitchFamily="34" charset="0"/>
            <a:buChar char="•"/>
          </a:pPr>
          <a:r>
            <a:rPr lang="en-US" sz="2400">
              <a:latin typeface="Segoe UI Light" panose="020B0502040204020203" pitchFamily="34" charset="0"/>
              <a:cs typeface="Segoe UI Light" panose="020B0502040204020203" pitchFamily="34" charset="0"/>
            </a:rPr>
            <a:t>The duration of the entire scale-up process depends on both the size and service tier of the database before and after the change</a:t>
          </a:r>
          <a:r>
            <a:rPr lang="en-US" sz="2800">
              <a:latin typeface="Segoe UI Light" panose="020B0502040204020203" pitchFamily="34" charset="0"/>
              <a:cs typeface="Segoe UI Light" panose="020B0502040204020203" pitchFamily="34" charset="0"/>
            </a:rPr>
            <a:t>. </a:t>
          </a:r>
        </a:p>
      </dgm:t>
    </dgm:pt>
    <dgm:pt modelId="{E47B7FB8-5F5D-4F09-88E9-C9D28545EC4C}" type="parTrans" cxnId="{EC3A534C-9B73-4C9E-ABF5-57FF9928EF36}">
      <dgm:prSet/>
      <dgm:spPr/>
      <dgm:t>
        <a:bodyPr/>
        <a:lstStyle/>
        <a:p>
          <a:endParaRPr lang="en-US"/>
        </a:p>
      </dgm:t>
    </dgm:pt>
    <dgm:pt modelId="{F1A48864-8C48-4F94-9933-692E81CC9CCD}" type="sibTrans" cxnId="{EC3A534C-9B73-4C9E-ABF5-57FF9928EF36}">
      <dgm:prSet/>
      <dgm:spPr/>
      <dgm:t>
        <a:bodyPr/>
        <a:lstStyle/>
        <a:p>
          <a:endParaRPr lang="en-US"/>
        </a:p>
      </dgm:t>
    </dgm:pt>
    <dgm:pt modelId="{D47F3622-5193-4D1A-8EC9-8DC34A48F21F}">
      <dgm:prSet phldrT="[Text]" custT="1"/>
      <dgm:spPr/>
      <dgm:t>
        <a:bodyPr/>
        <a:lstStyle/>
        <a:p>
          <a:endParaRPr lang="en-US" sz="2400" kern="1200">
            <a:solidFill>
              <a:srgbClr val="2A2A2A"/>
            </a:solidFill>
            <a:latin typeface="Consolas" panose="020B0609020204030204" pitchFamily="49" charset="0"/>
            <a:ea typeface="+mn-ea"/>
            <a:cs typeface="Consolas" panose="020B0609020204030204" pitchFamily="49" charset="0"/>
          </a:endParaRPr>
        </a:p>
      </dgm:t>
    </dgm:pt>
    <dgm:pt modelId="{32E43D76-28A8-472F-844F-C3376927601F}" type="parTrans" cxnId="{2CFE73CA-4B8C-4917-9BE9-7E199BEB374A}">
      <dgm:prSet/>
      <dgm:spPr/>
      <dgm:t>
        <a:bodyPr/>
        <a:lstStyle/>
        <a:p>
          <a:endParaRPr lang="en-US"/>
        </a:p>
      </dgm:t>
    </dgm:pt>
    <dgm:pt modelId="{6EAE9AAD-775B-4AA2-90AF-A82C4CE5C79C}" type="sibTrans" cxnId="{2CFE73CA-4B8C-4917-9BE9-7E199BEB374A}">
      <dgm:prSet/>
      <dgm:spPr/>
      <dgm:t>
        <a:bodyPr/>
        <a:lstStyle/>
        <a:p>
          <a:endParaRPr lang="en-US"/>
        </a:p>
      </dgm:t>
    </dgm:pt>
    <dgm:pt modelId="{37143C0E-28F5-47F4-89BF-47772C8038C2}">
      <dgm:prSet phldrT="[Text]" custT="1"/>
      <dgm:spPr>
        <a:solidFill>
          <a:srgbClr val="0070C0"/>
        </a:solidFill>
      </dgm:spPr>
      <dgm:t>
        <a:bodyPr/>
        <a:lstStyle/>
        <a:p>
          <a:pPr>
            <a:buFont typeface="Arial" panose="020B0604020202020204" pitchFamily="34" charset="0"/>
            <a:buChar char="•"/>
          </a:pPr>
          <a:r>
            <a:rPr lang="en-US" sz="2400" kern="1200">
              <a:solidFill>
                <a:prstClr val="white"/>
              </a:solidFill>
              <a:latin typeface="Segoe UI Light" panose="020B0502040204020203" pitchFamily="34" charset="0"/>
              <a:ea typeface="+mn-ea"/>
              <a:cs typeface="Segoe UI Light" panose="020B0502040204020203" pitchFamily="34" charset="0"/>
            </a:rPr>
            <a:t>Downgrading the service tier can cause a change in the backup retention periods.</a:t>
          </a:r>
        </a:p>
      </dgm:t>
    </dgm:pt>
    <dgm:pt modelId="{B3C14FAB-DF82-4401-BA40-E13D9337C3BC}" type="parTrans" cxnId="{19DFACF9-57FC-494C-92DE-AE11F0D30F9B}">
      <dgm:prSet/>
      <dgm:spPr/>
      <dgm:t>
        <a:bodyPr/>
        <a:lstStyle/>
        <a:p>
          <a:endParaRPr lang="en-US"/>
        </a:p>
      </dgm:t>
    </dgm:pt>
    <dgm:pt modelId="{3E737093-5710-4340-8684-01E96F7E40D5}" type="sibTrans" cxnId="{19DFACF9-57FC-494C-92DE-AE11F0D30F9B}">
      <dgm:prSet/>
      <dgm:spPr/>
      <dgm:t>
        <a:bodyPr/>
        <a:lstStyle/>
        <a:p>
          <a:endParaRPr lang="en-US"/>
        </a:p>
      </dgm:t>
    </dgm:pt>
    <dgm:pt modelId="{BB531CB1-5E72-4F47-B0C4-5E92D1540DD5}">
      <dgm:prSet phldrT="[Text]" custT="1"/>
      <dgm:spPr/>
      <dgm:t>
        <a:bodyPr/>
        <a:lstStyle/>
        <a:p>
          <a:endParaRPr lang="en-US" sz="2400"/>
        </a:p>
      </dgm:t>
    </dgm:pt>
    <dgm:pt modelId="{D7DC76DA-9371-4E10-B640-F05D7DB536D3}" type="parTrans" cxnId="{70EE15DF-0F95-42C4-8909-B155C58A2B84}">
      <dgm:prSet/>
      <dgm:spPr/>
      <dgm:t>
        <a:bodyPr/>
        <a:lstStyle/>
        <a:p>
          <a:endParaRPr lang="en-US"/>
        </a:p>
      </dgm:t>
    </dgm:pt>
    <dgm:pt modelId="{6CDCF799-174A-49E2-B20A-4FAC6760A1AD}" type="sibTrans" cxnId="{70EE15DF-0F95-42C4-8909-B155C58A2B84}">
      <dgm:prSet/>
      <dgm:spPr/>
      <dgm:t>
        <a:bodyPr/>
        <a:lstStyle/>
        <a:p>
          <a:endParaRPr lang="en-US"/>
        </a:p>
      </dgm:t>
    </dgm:pt>
    <dgm:pt modelId="{17045DE7-57F3-422F-ABC6-DF87BFEA83E4}" type="pres">
      <dgm:prSet presAssocID="{E7EEE80D-8286-480F-A640-701A504DA184}" presName="linear" presStyleCnt="0">
        <dgm:presLayoutVars>
          <dgm:animLvl val="lvl"/>
          <dgm:resizeHandles val="exact"/>
        </dgm:presLayoutVars>
      </dgm:prSet>
      <dgm:spPr/>
    </dgm:pt>
    <dgm:pt modelId="{F35CC41A-5398-4D1E-B904-6C535976A72D}" type="pres">
      <dgm:prSet presAssocID="{6766A2F4-7AE3-47C9-877B-6269277ED813}" presName="parentText" presStyleLbl="node1" presStyleIdx="0" presStyleCnt="2">
        <dgm:presLayoutVars>
          <dgm:chMax val="0"/>
          <dgm:bulletEnabled val="1"/>
        </dgm:presLayoutVars>
      </dgm:prSet>
      <dgm:spPr/>
    </dgm:pt>
    <dgm:pt modelId="{437770C9-EA3F-4952-949B-DEF64539D527}" type="pres">
      <dgm:prSet presAssocID="{6766A2F4-7AE3-47C9-877B-6269277ED813}" presName="childText" presStyleLbl="revTx" presStyleIdx="0" presStyleCnt="2">
        <dgm:presLayoutVars>
          <dgm:bulletEnabled val="1"/>
        </dgm:presLayoutVars>
      </dgm:prSet>
      <dgm:spPr/>
    </dgm:pt>
    <dgm:pt modelId="{F87B860F-CE8D-4D07-933E-8F21EC7AC65A}" type="pres">
      <dgm:prSet presAssocID="{37143C0E-28F5-47F4-89BF-47772C8038C2}" presName="parentText" presStyleLbl="node1" presStyleIdx="1" presStyleCnt="2">
        <dgm:presLayoutVars>
          <dgm:chMax val="0"/>
          <dgm:bulletEnabled val="1"/>
        </dgm:presLayoutVars>
      </dgm:prSet>
      <dgm:spPr/>
    </dgm:pt>
    <dgm:pt modelId="{3D34EB4F-8C8F-43C0-BC79-62A6AC1C12C3}" type="pres">
      <dgm:prSet presAssocID="{37143C0E-28F5-47F4-89BF-47772C8038C2}" presName="childText" presStyleLbl="revTx" presStyleIdx="1" presStyleCnt="2">
        <dgm:presLayoutVars>
          <dgm:bulletEnabled val="1"/>
        </dgm:presLayoutVars>
      </dgm:prSet>
      <dgm:spPr/>
    </dgm:pt>
  </dgm:ptLst>
  <dgm:cxnLst>
    <dgm:cxn modelId="{EC3A534C-9B73-4C9E-ABF5-57FF9928EF36}" srcId="{E7EEE80D-8286-480F-A640-701A504DA184}" destId="{6766A2F4-7AE3-47C9-877B-6269277ED813}" srcOrd="0" destOrd="0" parTransId="{E47B7FB8-5F5D-4F09-88E9-C9D28545EC4C}" sibTransId="{F1A48864-8C48-4F94-9933-692E81CC9CCD}"/>
    <dgm:cxn modelId="{8807A884-6B6F-46D5-9465-F6B3A1CFD3E4}" type="presOf" srcId="{E7EEE80D-8286-480F-A640-701A504DA184}" destId="{17045DE7-57F3-422F-ABC6-DF87BFEA83E4}" srcOrd="0" destOrd="0" presId="urn:microsoft.com/office/officeart/2005/8/layout/vList2"/>
    <dgm:cxn modelId="{A31E5499-36A3-4FB9-8CDD-3840E1F4A08B}" type="presOf" srcId="{37143C0E-28F5-47F4-89BF-47772C8038C2}" destId="{F87B860F-CE8D-4D07-933E-8F21EC7AC65A}" srcOrd="0" destOrd="0" presId="urn:microsoft.com/office/officeart/2005/8/layout/vList2"/>
    <dgm:cxn modelId="{F6A6C99B-BFDD-4CF9-8BF6-A08148B92E76}" type="presOf" srcId="{BB531CB1-5E72-4F47-B0C4-5E92D1540DD5}" destId="{3D34EB4F-8C8F-43C0-BC79-62A6AC1C12C3}" srcOrd="0" destOrd="0" presId="urn:microsoft.com/office/officeart/2005/8/layout/vList2"/>
    <dgm:cxn modelId="{36EFB0A7-1848-4258-8C56-CEBA9D143774}" type="presOf" srcId="{D47F3622-5193-4D1A-8EC9-8DC34A48F21F}" destId="{437770C9-EA3F-4952-949B-DEF64539D527}" srcOrd="0" destOrd="0" presId="urn:microsoft.com/office/officeart/2005/8/layout/vList2"/>
    <dgm:cxn modelId="{2CFE73CA-4B8C-4917-9BE9-7E199BEB374A}" srcId="{6766A2F4-7AE3-47C9-877B-6269277ED813}" destId="{D47F3622-5193-4D1A-8EC9-8DC34A48F21F}" srcOrd="0" destOrd="0" parTransId="{32E43D76-28A8-472F-844F-C3376927601F}" sibTransId="{6EAE9AAD-775B-4AA2-90AF-A82C4CE5C79C}"/>
    <dgm:cxn modelId="{70EE15DF-0F95-42C4-8909-B155C58A2B84}" srcId="{37143C0E-28F5-47F4-89BF-47772C8038C2}" destId="{BB531CB1-5E72-4F47-B0C4-5E92D1540DD5}" srcOrd="0" destOrd="0" parTransId="{D7DC76DA-9371-4E10-B640-F05D7DB536D3}" sibTransId="{6CDCF799-174A-49E2-B20A-4FAC6760A1AD}"/>
    <dgm:cxn modelId="{0642CDF5-1C96-4875-9147-22A8C9DF34A4}" type="presOf" srcId="{6766A2F4-7AE3-47C9-877B-6269277ED813}" destId="{F35CC41A-5398-4D1E-B904-6C535976A72D}" srcOrd="0" destOrd="0" presId="urn:microsoft.com/office/officeart/2005/8/layout/vList2"/>
    <dgm:cxn modelId="{19DFACF9-57FC-494C-92DE-AE11F0D30F9B}" srcId="{E7EEE80D-8286-480F-A640-701A504DA184}" destId="{37143C0E-28F5-47F4-89BF-47772C8038C2}" srcOrd="1" destOrd="0" parTransId="{B3C14FAB-DF82-4401-BA40-E13D9337C3BC}" sibTransId="{3E737093-5710-4340-8684-01E96F7E40D5}"/>
    <dgm:cxn modelId="{AE31E793-65A0-4BD3-89C5-9F75A8D89E53}" type="presParOf" srcId="{17045DE7-57F3-422F-ABC6-DF87BFEA83E4}" destId="{F35CC41A-5398-4D1E-B904-6C535976A72D}" srcOrd="0" destOrd="0" presId="urn:microsoft.com/office/officeart/2005/8/layout/vList2"/>
    <dgm:cxn modelId="{6CEF518F-89E9-451E-A8DA-396494963671}" type="presParOf" srcId="{17045DE7-57F3-422F-ABC6-DF87BFEA83E4}" destId="{437770C9-EA3F-4952-949B-DEF64539D527}" srcOrd="1" destOrd="0" presId="urn:microsoft.com/office/officeart/2005/8/layout/vList2"/>
    <dgm:cxn modelId="{D0865160-DEA3-413E-B04C-FB8731E2CD47}" type="presParOf" srcId="{17045DE7-57F3-422F-ABC6-DF87BFEA83E4}" destId="{F87B860F-CE8D-4D07-933E-8F21EC7AC65A}" srcOrd="2" destOrd="0" presId="urn:microsoft.com/office/officeart/2005/8/layout/vList2"/>
    <dgm:cxn modelId="{2A4E80CE-A85C-4A38-9692-613216415150}" type="presParOf" srcId="{17045DE7-57F3-422F-ABC6-DF87BFEA83E4}" destId="{3D34EB4F-8C8F-43C0-BC79-62A6AC1C12C3}"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E22CD36-B980-4D1F-A626-CC9283CAAC74}"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B26DF504-475D-4385-B051-8676CE6A3D2C}">
      <dgm:prSet phldrT="[Text]" custT="1"/>
      <dgm:spPr>
        <a:solidFill>
          <a:schemeClr val="tx2"/>
        </a:solidFill>
      </dgm:spPr>
      <dgm:t>
        <a:bodyPr/>
        <a:lstStyle/>
        <a:p>
          <a:endParaRPr lang="en-US" sz="2100">
            <a:solidFill>
              <a:schemeClr val="tx1"/>
            </a:solidFill>
            <a:latin typeface="Segoe UI Light"/>
          </a:endParaRPr>
        </a:p>
        <a:p>
          <a:r>
            <a:rPr lang="en-US" sz="2100">
              <a:solidFill>
                <a:schemeClr val="bg1"/>
              </a:solidFill>
              <a:latin typeface="Segoe UI Light"/>
            </a:rPr>
            <a:t>Automating processes with runbooks</a:t>
          </a:r>
        </a:p>
        <a:p>
          <a:endParaRPr lang="en-US" sz="2100"/>
        </a:p>
      </dgm:t>
    </dgm:pt>
    <dgm:pt modelId="{EAA29C3E-5603-4AF3-B00C-500C47BECF49}" type="parTrans" cxnId="{2F8EA01E-5965-4060-A21E-7B09D72090E6}">
      <dgm:prSet/>
      <dgm:spPr/>
      <dgm:t>
        <a:bodyPr/>
        <a:lstStyle/>
        <a:p>
          <a:endParaRPr lang="en-US"/>
        </a:p>
      </dgm:t>
    </dgm:pt>
    <dgm:pt modelId="{8B003F33-A1E2-4A60-818F-539BCDD008A8}" type="sibTrans" cxnId="{2F8EA01E-5965-4060-A21E-7B09D72090E6}">
      <dgm:prSet/>
      <dgm:spPr/>
      <dgm:t>
        <a:bodyPr/>
        <a:lstStyle/>
        <a:p>
          <a:endParaRPr lang="en-US"/>
        </a:p>
      </dgm:t>
    </dgm:pt>
    <dgm:pt modelId="{E2F1BCFB-B492-4BE4-987E-E029360FDFC1}">
      <dgm:prSet phldrT="[Text]" custT="1"/>
      <dgm:spPr>
        <a:solidFill>
          <a:schemeClr val="accent2"/>
        </a:solidFill>
      </dgm:spPr>
      <dgm:t>
        <a:bodyPr/>
        <a:lstStyle/>
        <a:p>
          <a:pPr marL="0" lvl="0" indent="0" algn="l" defTabSz="933450">
            <a:lnSpc>
              <a:spcPct val="90000"/>
            </a:lnSpc>
            <a:spcBef>
              <a:spcPct val="0"/>
            </a:spcBef>
            <a:spcAft>
              <a:spcPct val="35000"/>
            </a:spcAft>
            <a:buNone/>
          </a:pPr>
          <a:endParaRPr lang="en-US" sz="2100" kern="1200">
            <a:solidFill>
              <a:schemeClr val="bg1"/>
            </a:solidFill>
            <a:latin typeface="Segoe UI Light"/>
          </a:endParaRPr>
        </a:p>
        <a:p>
          <a:pPr marL="0" lvl="0" indent="0" algn="l" defTabSz="933450">
            <a:lnSpc>
              <a:spcPct val="90000"/>
            </a:lnSpc>
            <a:spcBef>
              <a:spcPct val="0"/>
            </a:spcBef>
            <a:spcAft>
              <a:spcPct val="35000"/>
            </a:spcAft>
            <a:buNone/>
          </a:pPr>
          <a:r>
            <a:rPr lang="en-US" sz="2100" kern="1200">
              <a:solidFill>
                <a:schemeClr val="bg1"/>
              </a:solidFill>
              <a:latin typeface="Segoe UI Light"/>
            </a:rPr>
            <a:t>Runbook is a set of tasks that perform some automated process in Azure Automation.</a:t>
          </a:r>
        </a:p>
        <a:p>
          <a:pPr marL="0" lvl="0" indent="0" algn="l" defTabSz="933450">
            <a:lnSpc>
              <a:spcPct val="90000"/>
            </a:lnSpc>
            <a:spcBef>
              <a:spcPct val="0"/>
            </a:spcBef>
            <a:spcAft>
              <a:spcPct val="35000"/>
            </a:spcAft>
            <a:buNone/>
          </a:pPr>
          <a:endParaRPr lang="en-US" sz="2100" kern="1200" baseline="0">
            <a:solidFill>
              <a:schemeClr val="bg1"/>
            </a:solidFill>
            <a:latin typeface="Segoe UI"/>
            <a:ea typeface="+mn-ea"/>
            <a:cs typeface="+mn-cs"/>
          </a:endParaRPr>
        </a:p>
      </dgm:t>
    </dgm:pt>
    <dgm:pt modelId="{E22E89E3-ADF9-449F-B134-4E75E33238B5}" type="parTrans" cxnId="{27692784-53FE-45D1-9FED-C449E1D2012B}">
      <dgm:prSet/>
      <dgm:spPr/>
      <dgm:t>
        <a:bodyPr/>
        <a:lstStyle/>
        <a:p>
          <a:endParaRPr lang="en-US"/>
        </a:p>
      </dgm:t>
    </dgm:pt>
    <dgm:pt modelId="{772E07FA-5A03-4627-9ABD-5EB42240B942}" type="sibTrans" cxnId="{27692784-53FE-45D1-9FED-C449E1D2012B}">
      <dgm:prSet/>
      <dgm:spPr/>
      <dgm:t>
        <a:bodyPr/>
        <a:lstStyle/>
        <a:p>
          <a:endParaRPr lang="en-US"/>
        </a:p>
      </dgm:t>
    </dgm:pt>
    <dgm:pt modelId="{B0E49745-7314-4F7B-A137-C91E1602937D}">
      <dgm:prSet phldrT="[Text]" custT="1"/>
      <dgm:spPr>
        <a:solidFill>
          <a:schemeClr val="accent3"/>
        </a:solidFill>
      </dgm:spPr>
      <dgm:t>
        <a:bodyPr/>
        <a:lstStyle/>
        <a:p>
          <a:r>
            <a:rPr lang="en-US" sz="2100" kern="1200">
              <a:solidFill>
                <a:schemeClr val="bg1"/>
              </a:solidFill>
              <a:latin typeface="Segoe UI Light"/>
            </a:rPr>
            <a:t>Based on Windows PowerShell / Windows PowerShell Workflow.</a:t>
          </a:r>
          <a:endParaRPr lang="en-US" sz="2100" kern="1200">
            <a:solidFill>
              <a:prstClr val="white"/>
            </a:solidFill>
            <a:latin typeface="Segoe UI Light"/>
            <a:ea typeface="+mn-ea"/>
            <a:cs typeface="+mn-cs"/>
          </a:endParaRPr>
        </a:p>
      </dgm:t>
    </dgm:pt>
    <dgm:pt modelId="{52E7CA87-AFC0-45AE-A712-C1025AFB25B7}" type="sibTrans" cxnId="{95A07B64-BBAE-44F4-B94D-5B48AF3311FE}">
      <dgm:prSet/>
      <dgm:spPr/>
      <dgm:t>
        <a:bodyPr/>
        <a:lstStyle/>
        <a:p>
          <a:endParaRPr lang="en-US"/>
        </a:p>
      </dgm:t>
    </dgm:pt>
    <dgm:pt modelId="{8147B604-8208-4C60-B846-8B2C652E93D5}" type="parTrans" cxnId="{95A07B64-BBAE-44F4-B94D-5B48AF3311FE}">
      <dgm:prSet/>
      <dgm:spPr/>
      <dgm:t>
        <a:bodyPr/>
        <a:lstStyle/>
        <a:p>
          <a:endParaRPr lang="en-US"/>
        </a:p>
      </dgm:t>
    </dgm:pt>
    <dgm:pt modelId="{4CA53B6A-7184-43AB-B540-F393924B6E7D}" type="pres">
      <dgm:prSet presAssocID="{1E22CD36-B980-4D1F-A626-CC9283CAAC74}" presName="linear" presStyleCnt="0">
        <dgm:presLayoutVars>
          <dgm:dir/>
          <dgm:animLvl val="lvl"/>
          <dgm:resizeHandles val="exact"/>
        </dgm:presLayoutVars>
      </dgm:prSet>
      <dgm:spPr/>
    </dgm:pt>
    <dgm:pt modelId="{03BA171C-0307-4AF7-B921-4A48D2E3077D}" type="pres">
      <dgm:prSet presAssocID="{B26DF504-475D-4385-B051-8676CE6A3D2C}" presName="parentLin" presStyleCnt="0"/>
      <dgm:spPr/>
    </dgm:pt>
    <dgm:pt modelId="{FC9D2ED5-B3FB-4A2E-BE7B-C8A30E567F60}" type="pres">
      <dgm:prSet presAssocID="{B26DF504-475D-4385-B051-8676CE6A3D2C}" presName="parentLeftMargin" presStyleLbl="node1" presStyleIdx="0" presStyleCnt="3"/>
      <dgm:spPr/>
    </dgm:pt>
    <dgm:pt modelId="{61B58406-C997-412B-90D7-948BB92BE515}" type="pres">
      <dgm:prSet presAssocID="{B26DF504-475D-4385-B051-8676CE6A3D2C}" presName="parentText" presStyleLbl="node1" presStyleIdx="0" presStyleCnt="3" custScaleX="142857">
        <dgm:presLayoutVars>
          <dgm:chMax val="0"/>
          <dgm:bulletEnabled val="1"/>
        </dgm:presLayoutVars>
      </dgm:prSet>
      <dgm:spPr/>
    </dgm:pt>
    <dgm:pt modelId="{0B365846-B7DF-495C-903B-140EC6BBF0CC}" type="pres">
      <dgm:prSet presAssocID="{B26DF504-475D-4385-B051-8676CE6A3D2C}" presName="negativeSpace" presStyleCnt="0"/>
      <dgm:spPr/>
    </dgm:pt>
    <dgm:pt modelId="{61BFA87C-C557-4F2E-9BF9-95184CA69AC2}" type="pres">
      <dgm:prSet presAssocID="{B26DF504-475D-4385-B051-8676CE6A3D2C}" presName="childText" presStyleLbl="conFgAcc1" presStyleIdx="0" presStyleCnt="3">
        <dgm:presLayoutVars>
          <dgm:bulletEnabled val="1"/>
        </dgm:presLayoutVars>
      </dgm:prSet>
      <dgm:spPr/>
    </dgm:pt>
    <dgm:pt modelId="{E2590CA5-B69E-4897-8537-CDE2511025D5}" type="pres">
      <dgm:prSet presAssocID="{8B003F33-A1E2-4A60-818F-539BCDD008A8}" presName="spaceBetweenRectangles" presStyleCnt="0"/>
      <dgm:spPr/>
    </dgm:pt>
    <dgm:pt modelId="{47221B9B-CF47-4EC6-BAE9-53354DBB072C}" type="pres">
      <dgm:prSet presAssocID="{E2F1BCFB-B492-4BE4-987E-E029360FDFC1}" presName="parentLin" presStyleCnt="0"/>
      <dgm:spPr/>
    </dgm:pt>
    <dgm:pt modelId="{1C59D4A6-29AC-44C0-BD51-24E3186D17F5}" type="pres">
      <dgm:prSet presAssocID="{E2F1BCFB-B492-4BE4-987E-E029360FDFC1}" presName="parentLeftMargin" presStyleLbl="node1" presStyleIdx="0" presStyleCnt="3"/>
      <dgm:spPr/>
    </dgm:pt>
    <dgm:pt modelId="{F3F71F08-761A-4E28-B525-819BEA479AB4}" type="pres">
      <dgm:prSet presAssocID="{E2F1BCFB-B492-4BE4-987E-E029360FDFC1}" presName="parentText" presStyleLbl="node1" presStyleIdx="1" presStyleCnt="3" custScaleX="142857" custLinFactNeighborX="-2606" custLinFactNeighborY="1294">
        <dgm:presLayoutVars>
          <dgm:chMax val="0"/>
          <dgm:bulletEnabled val="1"/>
        </dgm:presLayoutVars>
      </dgm:prSet>
      <dgm:spPr/>
    </dgm:pt>
    <dgm:pt modelId="{44A164E4-B2B1-42CD-98F6-6A0BB51F69FC}" type="pres">
      <dgm:prSet presAssocID="{E2F1BCFB-B492-4BE4-987E-E029360FDFC1}" presName="negativeSpace" presStyleCnt="0"/>
      <dgm:spPr/>
    </dgm:pt>
    <dgm:pt modelId="{CA20FB32-62DD-434E-B753-009ABB66815E}" type="pres">
      <dgm:prSet presAssocID="{E2F1BCFB-B492-4BE4-987E-E029360FDFC1}" presName="childText" presStyleLbl="conFgAcc1" presStyleIdx="1" presStyleCnt="3">
        <dgm:presLayoutVars>
          <dgm:bulletEnabled val="1"/>
        </dgm:presLayoutVars>
      </dgm:prSet>
      <dgm:spPr/>
    </dgm:pt>
    <dgm:pt modelId="{50B52C65-4800-4740-9801-4F9024999E6E}" type="pres">
      <dgm:prSet presAssocID="{772E07FA-5A03-4627-9ABD-5EB42240B942}" presName="spaceBetweenRectangles" presStyleCnt="0"/>
      <dgm:spPr/>
    </dgm:pt>
    <dgm:pt modelId="{7D83F3AE-714C-4381-9FB7-A5E7C9EF4BE9}" type="pres">
      <dgm:prSet presAssocID="{B0E49745-7314-4F7B-A137-C91E1602937D}" presName="parentLin" presStyleCnt="0"/>
      <dgm:spPr/>
    </dgm:pt>
    <dgm:pt modelId="{08C83804-6AAA-4FF5-A467-9812EABF6BFD}" type="pres">
      <dgm:prSet presAssocID="{B0E49745-7314-4F7B-A137-C91E1602937D}" presName="parentLeftMargin" presStyleLbl="node1" presStyleIdx="1" presStyleCnt="3"/>
      <dgm:spPr/>
    </dgm:pt>
    <dgm:pt modelId="{D4AE8AC2-CFC1-48D3-9923-DD96389D7629}" type="pres">
      <dgm:prSet presAssocID="{B0E49745-7314-4F7B-A137-C91E1602937D}" presName="parentText" presStyleLbl="node1" presStyleIdx="2" presStyleCnt="3" custScaleX="142857">
        <dgm:presLayoutVars>
          <dgm:chMax val="0"/>
          <dgm:bulletEnabled val="1"/>
        </dgm:presLayoutVars>
      </dgm:prSet>
      <dgm:spPr/>
    </dgm:pt>
    <dgm:pt modelId="{459F565C-FE32-4910-97CC-278A124EC5BE}" type="pres">
      <dgm:prSet presAssocID="{B0E49745-7314-4F7B-A137-C91E1602937D}" presName="negativeSpace" presStyleCnt="0"/>
      <dgm:spPr/>
    </dgm:pt>
    <dgm:pt modelId="{433B84D2-0A3A-4463-B91F-B245BFBB03BB}" type="pres">
      <dgm:prSet presAssocID="{B0E49745-7314-4F7B-A137-C91E1602937D}" presName="childText" presStyleLbl="conFgAcc1" presStyleIdx="2" presStyleCnt="3">
        <dgm:presLayoutVars>
          <dgm:bulletEnabled val="1"/>
        </dgm:presLayoutVars>
      </dgm:prSet>
      <dgm:spPr/>
    </dgm:pt>
  </dgm:ptLst>
  <dgm:cxnLst>
    <dgm:cxn modelId="{2F8EA01E-5965-4060-A21E-7B09D72090E6}" srcId="{1E22CD36-B980-4D1F-A626-CC9283CAAC74}" destId="{B26DF504-475D-4385-B051-8676CE6A3D2C}" srcOrd="0" destOrd="0" parTransId="{EAA29C3E-5603-4AF3-B00C-500C47BECF49}" sibTransId="{8B003F33-A1E2-4A60-818F-539BCDD008A8}"/>
    <dgm:cxn modelId="{3D1A3A43-C365-4ACA-8D78-0F7F0A2A69A1}" type="presOf" srcId="{E2F1BCFB-B492-4BE4-987E-E029360FDFC1}" destId="{1C59D4A6-29AC-44C0-BD51-24E3186D17F5}" srcOrd="0" destOrd="0" presId="urn:microsoft.com/office/officeart/2005/8/layout/list1"/>
    <dgm:cxn modelId="{95A07B64-BBAE-44F4-B94D-5B48AF3311FE}" srcId="{1E22CD36-B980-4D1F-A626-CC9283CAAC74}" destId="{B0E49745-7314-4F7B-A137-C91E1602937D}" srcOrd="2" destOrd="0" parTransId="{8147B604-8208-4C60-B846-8B2C652E93D5}" sibTransId="{52E7CA87-AFC0-45AE-A712-C1025AFB25B7}"/>
    <dgm:cxn modelId="{27692784-53FE-45D1-9FED-C449E1D2012B}" srcId="{1E22CD36-B980-4D1F-A626-CC9283CAAC74}" destId="{E2F1BCFB-B492-4BE4-987E-E029360FDFC1}" srcOrd="1" destOrd="0" parTransId="{E22E89E3-ADF9-449F-B134-4E75E33238B5}" sibTransId="{772E07FA-5A03-4627-9ABD-5EB42240B942}"/>
    <dgm:cxn modelId="{4BF2AB9A-92EE-4731-87D0-37C7349BDAAD}" type="presOf" srcId="{B26DF504-475D-4385-B051-8676CE6A3D2C}" destId="{61B58406-C997-412B-90D7-948BB92BE515}" srcOrd="1" destOrd="0" presId="urn:microsoft.com/office/officeart/2005/8/layout/list1"/>
    <dgm:cxn modelId="{A60ABDA8-64F2-4552-8186-BAFBDD14A584}" type="presOf" srcId="{E2F1BCFB-B492-4BE4-987E-E029360FDFC1}" destId="{F3F71F08-761A-4E28-B525-819BEA479AB4}" srcOrd="1" destOrd="0" presId="urn:microsoft.com/office/officeart/2005/8/layout/list1"/>
    <dgm:cxn modelId="{A5A18BB7-472D-4CE6-9687-32E1B3AE7EAE}" type="presOf" srcId="{B26DF504-475D-4385-B051-8676CE6A3D2C}" destId="{FC9D2ED5-B3FB-4A2E-BE7B-C8A30E567F60}" srcOrd="0" destOrd="0" presId="urn:microsoft.com/office/officeart/2005/8/layout/list1"/>
    <dgm:cxn modelId="{8C3642CD-2783-4A66-9931-2E86C847E7CB}" type="presOf" srcId="{1E22CD36-B980-4D1F-A626-CC9283CAAC74}" destId="{4CA53B6A-7184-43AB-B540-F393924B6E7D}" srcOrd="0" destOrd="0" presId="urn:microsoft.com/office/officeart/2005/8/layout/list1"/>
    <dgm:cxn modelId="{AE214CEE-12D6-4744-9487-593380B8D348}" type="presOf" srcId="{B0E49745-7314-4F7B-A137-C91E1602937D}" destId="{D4AE8AC2-CFC1-48D3-9923-DD96389D7629}" srcOrd="1" destOrd="0" presId="urn:microsoft.com/office/officeart/2005/8/layout/list1"/>
    <dgm:cxn modelId="{0A099FF2-CBAA-44B2-9F4C-9BB4D9DA5A06}" type="presOf" srcId="{B0E49745-7314-4F7B-A137-C91E1602937D}" destId="{08C83804-6AAA-4FF5-A467-9812EABF6BFD}" srcOrd="0" destOrd="0" presId="urn:microsoft.com/office/officeart/2005/8/layout/list1"/>
    <dgm:cxn modelId="{610BBF9F-725F-491E-B57C-5B1E5DB4C268}" type="presParOf" srcId="{4CA53B6A-7184-43AB-B540-F393924B6E7D}" destId="{03BA171C-0307-4AF7-B921-4A48D2E3077D}" srcOrd="0" destOrd="0" presId="urn:microsoft.com/office/officeart/2005/8/layout/list1"/>
    <dgm:cxn modelId="{CBFA73CB-23AB-4AEB-941F-1965768C426D}" type="presParOf" srcId="{03BA171C-0307-4AF7-B921-4A48D2E3077D}" destId="{FC9D2ED5-B3FB-4A2E-BE7B-C8A30E567F60}" srcOrd="0" destOrd="0" presId="urn:microsoft.com/office/officeart/2005/8/layout/list1"/>
    <dgm:cxn modelId="{A6923BEB-FA33-4540-A737-DF3157E1F172}" type="presParOf" srcId="{03BA171C-0307-4AF7-B921-4A48D2E3077D}" destId="{61B58406-C997-412B-90D7-948BB92BE515}" srcOrd="1" destOrd="0" presId="urn:microsoft.com/office/officeart/2005/8/layout/list1"/>
    <dgm:cxn modelId="{26D5EAB4-425F-4DFA-A0AA-DF6C2856F5B9}" type="presParOf" srcId="{4CA53B6A-7184-43AB-B540-F393924B6E7D}" destId="{0B365846-B7DF-495C-903B-140EC6BBF0CC}" srcOrd="1" destOrd="0" presId="urn:microsoft.com/office/officeart/2005/8/layout/list1"/>
    <dgm:cxn modelId="{6C0F3903-41B8-4528-ADFA-A09620856B41}" type="presParOf" srcId="{4CA53B6A-7184-43AB-B540-F393924B6E7D}" destId="{61BFA87C-C557-4F2E-9BF9-95184CA69AC2}" srcOrd="2" destOrd="0" presId="urn:microsoft.com/office/officeart/2005/8/layout/list1"/>
    <dgm:cxn modelId="{B7437007-6091-48A9-8666-2C174A811B00}" type="presParOf" srcId="{4CA53B6A-7184-43AB-B540-F393924B6E7D}" destId="{E2590CA5-B69E-4897-8537-CDE2511025D5}" srcOrd="3" destOrd="0" presId="urn:microsoft.com/office/officeart/2005/8/layout/list1"/>
    <dgm:cxn modelId="{21E284B3-0EFF-476E-BB84-AE80744E1286}" type="presParOf" srcId="{4CA53B6A-7184-43AB-B540-F393924B6E7D}" destId="{47221B9B-CF47-4EC6-BAE9-53354DBB072C}" srcOrd="4" destOrd="0" presId="urn:microsoft.com/office/officeart/2005/8/layout/list1"/>
    <dgm:cxn modelId="{D8A2A5B1-6AE5-4680-9B34-6B5054DD5E8C}" type="presParOf" srcId="{47221B9B-CF47-4EC6-BAE9-53354DBB072C}" destId="{1C59D4A6-29AC-44C0-BD51-24E3186D17F5}" srcOrd="0" destOrd="0" presId="urn:microsoft.com/office/officeart/2005/8/layout/list1"/>
    <dgm:cxn modelId="{FFC512A4-3F72-4ED9-8883-BABAA05E2B9D}" type="presParOf" srcId="{47221B9B-CF47-4EC6-BAE9-53354DBB072C}" destId="{F3F71F08-761A-4E28-B525-819BEA479AB4}" srcOrd="1" destOrd="0" presId="urn:microsoft.com/office/officeart/2005/8/layout/list1"/>
    <dgm:cxn modelId="{E6F43AAE-BD80-4C1B-9962-6E9BEA6A6C0E}" type="presParOf" srcId="{4CA53B6A-7184-43AB-B540-F393924B6E7D}" destId="{44A164E4-B2B1-42CD-98F6-6A0BB51F69FC}" srcOrd="5" destOrd="0" presId="urn:microsoft.com/office/officeart/2005/8/layout/list1"/>
    <dgm:cxn modelId="{50A629FC-7B88-46BB-B7E0-5E1DB2394927}" type="presParOf" srcId="{4CA53B6A-7184-43AB-B540-F393924B6E7D}" destId="{CA20FB32-62DD-434E-B753-009ABB66815E}" srcOrd="6" destOrd="0" presId="urn:microsoft.com/office/officeart/2005/8/layout/list1"/>
    <dgm:cxn modelId="{73E87F7F-4CB2-4D14-984C-1FDBE6B55688}" type="presParOf" srcId="{4CA53B6A-7184-43AB-B540-F393924B6E7D}" destId="{50B52C65-4800-4740-9801-4F9024999E6E}" srcOrd="7" destOrd="0" presId="urn:microsoft.com/office/officeart/2005/8/layout/list1"/>
    <dgm:cxn modelId="{F300FBE0-8739-4A3D-A081-241EFF900365}" type="presParOf" srcId="{4CA53B6A-7184-43AB-B540-F393924B6E7D}" destId="{7D83F3AE-714C-4381-9FB7-A5E7C9EF4BE9}" srcOrd="8" destOrd="0" presId="urn:microsoft.com/office/officeart/2005/8/layout/list1"/>
    <dgm:cxn modelId="{60305DC3-6855-476A-8DFD-4866B1215A8B}" type="presParOf" srcId="{7D83F3AE-714C-4381-9FB7-A5E7C9EF4BE9}" destId="{08C83804-6AAA-4FF5-A467-9812EABF6BFD}" srcOrd="0" destOrd="0" presId="urn:microsoft.com/office/officeart/2005/8/layout/list1"/>
    <dgm:cxn modelId="{3F31C697-4F79-4246-B80C-D12ABE34BEC8}" type="presParOf" srcId="{7D83F3AE-714C-4381-9FB7-A5E7C9EF4BE9}" destId="{D4AE8AC2-CFC1-48D3-9923-DD96389D7629}" srcOrd="1" destOrd="0" presId="urn:microsoft.com/office/officeart/2005/8/layout/list1"/>
    <dgm:cxn modelId="{3E369DD1-705C-4A76-BE3D-D9617E464D45}" type="presParOf" srcId="{4CA53B6A-7184-43AB-B540-F393924B6E7D}" destId="{459F565C-FE32-4910-97CC-278A124EC5BE}" srcOrd="9" destOrd="0" presId="urn:microsoft.com/office/officeart/2005/8/layout/list1"/>
    <dgm:cxn modelId="{68DEA159-2C74-4FD0-A04F-A944E0985B92}" type="presParOf" srcId="{4CA53B6A-7184-43AB-B540-F393924B6E7D}" destId="{433B84D2-0A3A-4463-B91F-B245BFBB03BB}"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C8FD35-7CF2-4473-9763-235418DF4B07}">
      <dsp:nvSpPr>
        <dsp:cNvPr id="0" name=""/>
        <dsp:cNvSpPr/>
      </dsp:nvSpPr>
      <dsp:spPr>
        <a:xfrm rot="5400000">
          <a:off x="-280268" y="282844"/>
          <a:ext cx="1868454" cy="1307918"/>
        </a:xfrm>
        <a:prstGeom prst="chevron">
          <a:avLst/>
        </a:prstGeom>
        <a:solidFill>
          <a:schemeClr val="accent5">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rtl="0">
            <a:lnSpc>
              <a:spcPct val="90000"/>
            </a:lnSpc>
            <a:spcBef>
              <a:spcPct val="0"/>
            </a:spcBef>
            <a:spcAft>
              <a:spcPct val="35000"/>
            </a:spcAft>
            <a:buNone/>
          </a:pPr>
          <a:r>
            <a:rPr lang="nl-BE" sz="2500" kern="1200" baseline="0"/>
            <a:t>Basic</a:t>
          </a:r>
          <a:endParaRPr lang="nl-BE" sz="2500" kern="1200"/>
        </a:p>
      </dsp:txBody>
      <dsp:txXfrm rot="-5400000">
        <a:off x="0" y="656535"/>
        <a:ext cx="1307918" cy="560536"/>
      </dsp:txXfrm>
    </dsp:sp>
    <dsp:sp modelId="{8C157E21-9939-49EA-8B02-6FE8C0B2B383}">
      <dsp:nvSpPr>
        <dsp:cNvPr id="0" name=""/>
        <dsp:cNvSpPr/>
      </dsp:nvSpPr>
      <dsp:spPr>
        <a:xfrm rot="5400000">
          <a:off x="5873472" y="-4562978"/>
          <a:ext cx="1214495" cy="10345604"/>
        </a:xfrm>
        <a:prstGeom prst="round2SameRect">
          <a:avLst/>
        </a:prstGeom>
        <a:solidFill>
          <a:schemeClr val="lt1">
            <a:alpha val="90000"/>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rtl="0">
            <a:lnSpc>
              <a:spcPct val="90000"/>
            </a:lnSpc>
            <a:spcBef>
              <a:spcPct val="0"/>
            </a:spcBef>
            <a:spcAft>
              <a:spcPct val="15000"/>
            </a:spcAft>
            <a:buChar char="•"/>
          </a:pPr>
          <a:r>
            <a:rPr lang="en-US" sz="2300" b="0" i="0" kern="1200"/>
            <a:t>Best suited for a small size database, supporting typically one single active operation at a given time</a:t>
          </a:r>
          <a:endParaRPr lang="nl-BE" sz="2300" kern="1200"/>
        </a:p>
      </dsp:txBody>
      <dsp:txXfrm rot="-5400000">
        <a:off x="1307918" y="61863"/>
        <a:ext cx="10286317" cy="1095921"/>
      </dsp:txXfrm>
    </dsp:sp>
    <dsp:sp modelId="{B1A11FA5-9023-4DB3-88EA-147361948509}">
      <dsp:nvSpPr>
        <dsp:cNvPr id="0" name=""/>
        <dsp:cNvSpPr/>
      </dsp:nvSpPr>
      <dsp:spPr>
        <a:xfrm rot="5400000">
          <a:off x="-280268" y="1959834"/>
          <a:ext cx="1868454" cy="1307918"/>
        </a:xfrm>
        <a:prstGeom prst="chevron">
          <a:avLst/>
        </a:prstGeom>
        <a:solidFill>
          <a:schemeClr val="accent5">
            <a:hueOff val="-3114320"/>
            <a:satOff val="10971"/>
            <a:lumOff val="7548"/>
            <a:alphaOff val="0"/>
          </a:schemeClr>
        </a:solidFill>
        <a:ln w="10795" cap="flat" cmpd="sng" algn="ctr">
          <a:solidFill>
            <a:schemeClr val="accent5">
              <a:hueOff val="-3114320"/>
              <a:satOff val="10971"/>
              <a:lumOff val="754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rtl="0">
            <a:lnSpc>
              <a:spcPct val="90000"/>
            </a:lnSpc>
            <a:spcBef>
              <a:spcPct val="0"/>
            </a:spcBef>
            <a:spcAft>
              <a:spcPct val="35000"/>
            </a:spcAft>
            <a:buNone/>
          </a:pPr>
          <a:r>
            <a:rPr lang="nl-BE" sz="2500" kern="1200" baseline="0"/>
            <a:t>Standard</a:t>
          </a:r>
          <a:endParaRPr lang="nl-BE" sz="2500" kern="1200"/>
        </a:p>
      </dsp:txBody>
      <dsp:txXfrm rot="-5400000">
        <a:off x="0" y="2333525"/>
        <a:ext cx="1307918" cy="560536"/>
      </dsp:txXfrm>
    </dsp:sp>
    <dsp:sp modelId="{9616E8A1-6454-40C2-921E-DA65626BECAA}">
      <dsp:nvSpPr>
        <dsp:cNvPr id="0" name=""/>
        <dsp:cNvSpPr/>
      </dsp:nvSpPr>
      <dsp:spPr>
        <a:xfrm rot="5400000">
          <a:off x="5873472" y="-2885987"/>
          <a:ext cx="1214495" cy="10345604"/>
        </a:xfrm>
        <a:prstGeom prst="round2SameRect">
          <a:avLst/>
        </a:prstGeom>
        <a:solidFill>
          <a:schemeClr val="lt1">
            <a:alpha val="90000"/>
            <a:hueOff val="0"/>
            <a:satOff val="0"/>
            <a:lumOff val="0"/>
            <a:alphaOff val="0"/>
          </a:schemeClr>
        </a:solidFill>
        <a:ln w="10795" cap="flat" cmpd="sng" algn="ctr">
          <a:solidFill>
            <a:schemeClr val="accent5">
              <a:hueOff val="-3114320"/>
              <a:satOff val="10971"/>
              <a:lumOff val="754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rtl="0">
            <a:lnSpc>
              <a:spcPct val="90000"/>
            </a:lnSpc>
            <a:spcBef>
              <a:spcPct val="0"/>
            </a:spcBef>
            <a:spcAft>
              <a:spcPct val="15000"/>
            </a:spcAft>
            <a:buChar char="•"/>
          </a:pPr>
          <a:r>
            <a:rPr lang="en-US" sz="2300" b="0" i="0" kern="1200"/>
            <a:t>The go-to option for most cloud applications, supporting multiple concurrent queries</a:t>
          </a:r>
          <a:endParaRPr lang="nl-BE" sz="2300" kern="1200"/>
        </a:p>
      </dsp:txBody>
      <dsp:txXfrm rot="-5400000">
        <a:off x="1307918" y="1738854"/>
        <a:ext cx="10286317" cy="1095921"/>
      </dsp:txXfrm>
    </dsp:sp>
    <dsp:sp modelId="{5D7FEA49-40BA-429D-A1DB-E5EC8D8A74BC}">
      <dsp:nvSpPr>
        <dsp:cNvPr id="0" name=""/>
        <dsp:cNvSpPr/>
      </dsp:nvSpPr>
      <dsp:spPr>
        <a:xfrm rot="5400000">
          <a:off x="-280268" y="3636825"/>
          <a:ext cx="1868454" cy="1307918"/>
        </a:xfrm>
        <a:prstGeom prst="chevron">
          <a:avLst/>
        </a:prstGeom>
        <a:solidFill>
          <a:schemeClr val="accent5">
            <a:hueOff val="-6228640"/>
            <a:satOff val="21941"/>
            <a:lumOff val="15097"/>
            <a:alphaOff val="0"/>
          </a:schemeClr>
        </a:solidFill>
        <a:ln w="10795" cap="flat" cmpd="sng" algn="ctr">
          <a:solidFill>
            <a:schemeClr val="accent5">
              <a:hueOff val="-6228640"/>
              <a:satOff val="21941"/>
              <a:lumOff val="1509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marL="0" lvl="0" indent="0" algn="ctr" defTabSz="1111250" rtl="0">
            <a:lnSpc>
              <a:spcPct val="90000"/>
            </a:lnSpc>
            <a:spcBef>
              <a:spcPct val="0"/>
            </a:spcBef>
            <a:spcAft>
              <a:spcPct val="35000"/>
            </a:spcAft>
            <a:buNone/>
          </a:pPr>
          <a:r>
            <a:rPr lang="nl-BE" sz="2500" kern="1200" baseline="0"/>
            <a:t>Premium</a:t>
          </a:r>
          <a:endParaRPr lang="nl-BE" sz="2500" kern="1200"/>
        </a:p>
      </dsp:txBody>
      <dsp:txXfrm rot="-5400000">
        <a:off x="0" y="4010516"/>
        <a:ext cx="1307918" cy="560536"/>
      </dsp:txXfrm>
    </dsp:sp>
    <dsp:sp modelId="{CD99A09C-E275-4C59-92A0-DB1C10716F7A}">
      <dsp:nvSpPr>
        <dsp:cNvPr id="0" name=""/>
        <dsp:cNvSpPr/>
      </dsp:nvSpPr>
      <dsp:spPr>
        <a:xfrm rot="5400000">
          <a:off x="5873472" y="-1208997"/>
          <a:ext cx="1214495" cy="10345604"/>
        </a:xfrm>
        <a:prstGeom prst="round2SameRect">
          <a:avLst/>
        </a:prstGeom>
        <a:solidFill>
          <a:schemeClr val="lt1">
            <a:alpha val="90000"/>
            <a:hueOff val="0"/>
            <a:satOff val="0"/>
            <a:lumOff val="0"/>
            <a:alphaOff val="0"/>
          </a:schemeClr>
        </a:solidFill>
        <a:ln w="10795" cap="flat" cmpd="sng" algn="ctr">
          <a:solidFill>
            <a:schemeClr val="accent5">
              <a:hueOff val="-6228640"/>
              <a:satOff val="21941"/>
              <a:lumOff val="1509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3576" tIns="14605" rIns="14605" bIns="14605" numCol="1" spcCol="1270" anchor="ctr" anchorCtr="0">
          <a:noAutofit/>
        </a:bodyPr>
        <a:lstStyle/>
        <a:p>
          <a:pPr marL="228600" lvl="1" indent="-228600" algn="l" defTabSz="1022350" rtl="0">
            <a:lnSpc>
              <a:spcPct val="90000"/>
            </a:lnSpc>
            <a:spcBef>
              <a:spcPct val="0"/>
            </a:spcBef>
            <a:spcAft>
              <a:spcPct val="15000"/>
            </a:spcAft>
            <a:buChar char="•"/>
          </a:pPr>
          <a:r>
            <a:rPr lang="en-US" sz="2300" b="0" i="0" kern="1200"/>
            <a:t>Designed for high transactional volume, supporting a large number of concurrent users and requiring the highest level of business continuity capabilities</a:t>
          </a:r>
          <a:endParaRPr lang="nl-BE" sz="2300" kern="1200"/>
        </a:p>
      </dsp:txBody>
      <dsp:txXfrm rot="-5400000">
        <a:off x="1307918" y="3415844"/>
        <a:ext cx="10286317" cy="10959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F98E72-F82A-4F0F-A8E3-B901CA30B767}">
      <dsp:nvSpPr>
        <dsp:cNvPr id="0" name=""/>
        <dsp:cNvSpPr/>
      </dsp:nvSpPr>
      <dsp:spPr>
        <a:xfrm rot="10800000">
          <a:off x="1309839" y="2482"/>
          <a:ext cx="3779321" cy="1431619"/>
        </a:xfrm>
        <a:prstGeom prst="homePlate">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1305" tIns="91440" rIns="170688" bIns="91440" numCol="1" spcCol="1270" anchor="ctr" anchorCtr="0">
          <a:noAutofit/>
        </a:bodyPr>
        <a:lstStyle/>
        <a:p>
          <a:pPr marL="0" lvl="0" indent="0" algn="ctr" defTabSz="1066800" rtl="0">
            <a:lnSpc>
              <a:spcPct val="90000"/>
            </a:lnSpc>
            <a:spcBef>
              <a:spcPct val="0"/>
            </a:spcBef>
            <a:spcAft>
              <a:spcPct val="35000"/>
            </a:spcAft>
            <a:buNone/>
          </a:pPr>
          <a:r>
            <a:rPr lang="en-US" sz="2400" kern="1200"/>
            <a:t>Service head that contains databases</a:t>
          </a:r>
          <a:endParaRPr lang="nl-BE" sz="2400" kern="1200"/>
        </a:p>
      </dsp:txBody>
      <dsp:txXfrm rot="10800000">
        <a:off x="1667744" y="2482"/>
        <a:ext cx="3421416" cy="1431619"/>
      </dsp:txXfrm>
    </dsp:sp>
    <dsp:sp modelId="{D462D2EF-71C7-49C0-8CE0-10D7657D98FB}">
      <dsp:nvSpPr>
        <dsp:cNvPr id="0" name=""/>
        <dsp:cNvSpPr/>
      </dsp:nvSpPr>
      <dsp:spPr>
        <a:xfrm>
          <a:off x="594029" y="2482"/>
          <a:ext cx="1431619" cy="1431619"/>
        </a:xfrm>
        <a:prstGeom prst="ellipse">
          <a:avLst/>
        </a:prstGeom>
        <a:solidFill>
          <a:schemeClr val="accent3">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9A79A00-6964-410C-8B39-087CE6A68B66}">
      <dsp:nvSpPr>
        <dsp:cNvPr id="0" name=""/>
        <dsp:cNvSpPr/>
      </dsp:nvSpPr>
      <dsp:spPr>
        <a:xfrm rot="10800000">
          <a:off x="1309839" y="1861452"/>
          <a:ext cx="3779321" cy="1431619"/>
        </a:xfrm>
        <a:prstGeom prst="homePlate">
          <a:avLst/>
        </a:prstGeom>
        <a:solidFill>
          <a:schemeClr val="accent3">
            <a:hueOff val="1850636"/>
            <a:satOff val="-23684"/>
            <a:lumOff val="-2451"/>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1305" tIns="91440" rIns="170688" bIns="91440" numCol="1" spcCol="1270" anchor="ctr" anchorCtr="0">
          <a:noAutofit/>
        </a:bodyPr>
        <a:lstStyle/>
        <a:p>
          <a:pPr marL="0" lvl="0" indent="0" algn="ctr" defTabSz="1066800" rtl="0">
            <a:lnSpc>
              <a:spcPct val="90000"/>
            </a:lnSpc>
            <a:spcBef>
              <a:spcPct val="0"/>
            </a:spcBef>
            <a:spcAft>
              <a:spcPct val="35000"/>
            </a:spcAft>
            <a:buNone/>
          </a:pPr>
          <a:r>
            <a:rPr lang="en-US" sz="2400" kern="1200"/>
            <a:t>Connect via Fully Qualified Domain Name</a:t>
          </a:r>
          <a:endParaRPr lang="nl-BE" sz="1800" kern="1200"/>
        </a:p>
      </dsp:txBody>
      <dsp:txXfrm rot="10800000">
        <a:off x="1667744" y="1861452"/>
        <a:ext cx="3421416" cy="1431619"/>
      </dsp:txXfrm>
    </dsp:sp>
    <dsp:sp modelId="{CFC888A1-6529-4DB9-86A6-14F6324A9D3B}">
      <dsp:nvSpPr>
        <dsp:cNvPr id="0" name=""/>
        <dsp:cNvSpPr/>
      </dsp:nvSpPr>
      <dsp:spPr>
        <a:xfrm>
          <a:off x="594029" y="1861452"/>
          <a:ext cx="1431619" cy="1431619"/>
        </a:xfrm>
        <a:prstGeom prst="ellipse">
          <a:avLst/>
        </a:prstGeom>
        <a:solidFill>
          <a:schemeClr val="accent3">
            <a:tint val="50000"/>
            <a:hueOff val="1146737"/>
            <a:satOff val="-19164"/>
            <a:lumOff val="-2388"/>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C8D610F-1F8C-4252-A6EB-278275563346}">
      <dsp:nvSpPr>
        <dsp:cNvPr id="0" name=""/>
        <dsp:cNvSpPr/>
      </dsp:nvSpPr>
      <dsp:spPr>
        <a:xfrm rot="10800000">
          <a:off x="1309839" y="3720421"/>
          <a:ext cx="3779321" cy="1431619"/>
        </a:xfrm>
        <a:prstGeom prst="homePlate">
          <a:avLst/>
        </a:prstGeom>
        <a:solidFill>
          <a:schemeClr val="accent3">
            <a:hueOff val="3701273"/>
            <a:satOff val="-47367"/>
            <a:lumOff val="-4902"/>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1305" tIns="91440" rIns="170688" bIns="91440" numCol="1" spcCol="1270" anchor="ctr" anchorCtr="0">
          <a:noAutofit/>
        </a:bodyPr>
        <a:lstStyle/>
        <a:p>
          <a:pPr marL="0" lvl="0" indent="0" algn="ctr" defTabSz="1066800" rtl="0">
            <a:lnSpc>
              <a:spcPct val="90000"/>
            </a:lnSpc>
            <a:spcBef>
              <a:spcPct val="0"/>
            </a:spcBef>
            <a:spcAft>
              <a:spcPct val="35000"/>
            </a:spcAft>
            <a:buNone/>
          </a:pPr>
          <a:r>
            <a:rPr lang="en-US" sz="2400" kern="1200"/>
            <a:t>Initially contains only a </a:t>
          </a:r>
          <a:r>
            <a:rPr lang="en-US" sz="2400" b="1" kern="1200"/>
            <a:t>master</a:t>
          </a:r>
          <a:r>
            <a:rPr lang="en-US" sz="2400" kern="1200"/>
            <a:t> database</a:t>
          </a:r>
          <a:endParaRPr lang="nl-BE" sz="2200" kern="1200"/>
        </a:p>
      </dsp:txBody>
      <dsp:txXfrm rot="10800000">
        <a:off x="1667744" y="3720421"/>
        <a:ext cx="3421416" cy="1431619"/>
      </dsp:txXfrm>
    </dsp:sp>
    <dsp:sp modelId="{57197493-4633-4DFE-B552-F075AFE641DA}">
      <dsp:nvSpPr>
        <dsp:cNvPr id="0" name=""/>
        <dsp:cNvSpPr/>
      </dsp:nvSpPr>
      <dsp:spPr>
        <a:xfrm>
          <a:off x="594029" y="3720421"/>
          <a:ext cx="1431619" cy="1431619"/>
        </a:xfrm>
        <a:prstGeom prst="ellipse">
          <a:avLst/>
        </a:prstGeom>
        <a:solidFill>
          <a:schemeClr val="accent3">
            <a:tint val="50000"/>
            <a:hueOff val="2293474"/>
            <a:satOff val="-38328"/>
            <a:lumOff val="-4776"/>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394CAB-F8C7-4105-AA3E-01C1D07ABF83}">
      <dsp:nvSpPr>
        <dsp:cNvPr id="0" name=""/>
        <dsp:cNvSpPr/>
      </dsp:nvSpPr>
      <dsp:spPr>
        <a:xfrm>
          <a:off x="985853" y="0"/>
          <a:ext cx="4493936" cy="4493936"/>
        </a:xfrm>
        <a:prstGeom prst="triangl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7E0CFC8-EE19-44B2-BCBD-950A1C2251C8}">
      <dsp:nvSpPr>
        <dsp:cNvPr id="0" name=""/>
        <dsp:cNvSpPr/>
      </dsp:nvSpPr>
      <dsp:spPr>
        <a:xfrm>
          <a:off x="3232821" y="451807"/>
          <a:ext cx="2921058" cy="1063798"/>
        </a:xfrm>
        <a:prstGeom prst="round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baseline="0"/>
            <a:t>IP Address-based access control for SQL Database</a:t>
          </a:r>
          <a:endParaRPr lang="nl-BE" sz="2400" kern="1200"/>
        </a:p>
      </dsp:txBody>
      <dsp:txXfrm>
        <a:off x="3284751" y="503737"/>
        <a:ext cx="2817198" cy="959938"/>
      </dsp:txXfrm>
    </dsp:sp>
    <dsp:sp modelId="{23012BC5-949B-444C-B3BF-D61248D83786}">
      <dsp:nvSpPr>
        <dsp:cNvPr id="0" name=""/>
        <dsp:cNvSpPr/>
      </dsp:nvSpPr>
      <dsp:spPr>
        <a:xfrm>
          <a:off x="3232821" y="1648581"/>
          <a:ext cx="2921058" cy="1063798"/>
        </a:xfrm>
        <a:prstGeom prst="round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baseline="0"/>
            <a:t>Rules at the server and/or database level</a:t>
          </a:r>
          <a:endParaRPr lang="nl-BE" sz="2400" kern="1200"/>
        </a:p>
      </dsp:txBody>
      <dsp:txXfrm>
        <a:off x="3284751" y="1700511"/>
        <a:ext cx="2817198" cy="959938"/>
      </dsp:txXfrm>
    </dsp:sp>
    <dsp:sp modelId="{688D94E0-ECA8-4829-9241-16654B6C25DA}">
      <dsp:nvSpPr>
        <dsp:cNvPr id="0" name=""/>
        <dsp:cNvSpPr/>
      </dsp:nvSpPr>
      <dsp:spPr>
        <a:xfrm>
          <a:off x="3232821" y="2845354"/>
          <a:ext cx="2921058" cy="1063798"/>
        </a:xfrm>
        <a:prstGeom prst="round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kern="1200" baseline="0"/>
            <a:t>No IP authorized by default, not even Azure itself</a:t>
          </a:r>
          <a:endParaRPr lang="nl-BE" sz="2400" kern="1200"/>
        </a:p>
      </dsp:txBody>
      <dsp:txXfrm>
        <a:off x="3284751" y="2897284"/>
        <a:ext cx="2817198" cy="95993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BFA87C-C557-4F2E-9BF9-95184CA69AC2}">
      <dsp:nvSpPr>
        <dsp:cNvPr id="0" name=""/>
        <dsp:cNvSpPr/>
      </dsp:nvSpPr>
      <dsp:spPr>
        <a:xfrm>
          <a:off x="0" y="557042"/>
          <a:ext cx="9666654" cy="9324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1B58406-C997-412B-90D7-948BB92BE515}">
      <dsp:nvSpPr>
        <dsp:cNvPr id="0" name=""/>
        <dsp:cNvSpPr/>
      </dsp:nvSpPr>
      <dsp:spPr>
        <a:xfrm>
          <a:off x="460204" y="10922"/>
          <a:ext cx="9204081" cy="1092240"/>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5764" tIns="0" rIns="255764" bIns="0" numCol="1" spcCol="1270" anchor="ctr" anchorCtr="0">
          <a:noAutofit/>
        </a:bodyPr>
        <a:lstStyle/>
        <a:p>
          <a:pPr marL="0" lvl="0" indent="0" algn="l" defTabSz="1066800">
            <a:lnSpc>
              <a:spcPct val="90000"/>
            </a:lnSpc>
            <a:spcBef>
              <a:spcPct val="0"/>
            </a:spcBef>
            <a:spcAft>
              <a:spcPct val="35000"/>
            </a:spcAft>
            <a:buNone/>
          </a:pPr>
          <a:r>
            <a:rPr lang="en-US" sz="2400" kern="1200" baseline="0">
              <a:latin typeface="Segoe UI Light" panose="020B0502040204020203" pitchFamily="34" charset="0"/>
              <a:cs typeface="Segoe UI Light" panose="020B0502040204020203" pitchFamily="34" charset="0"/>
            </a:rPr>
            <a:t>Upgrade to a Higher Service Tier</a:t>
          </a:r>
          <a:endParaRPr lang="en-US" sz="2400" kern="1200">
            <a:latin typeface="Segoe UI Light" panose="020B0502040204020203" pitchFamily="34" charset="0"/>
            <a:cs typeface="Segoe UI Light" panose="020B0502040204020203" pitchFamily="34" charset="0"/>
          </a:endParaRPr>
        </a:p>
      </dsp:txBody>
      <dsp:txXfrm>
        <a:off x="513523" y="64241"/>
        <a:ext cx="9097443" cy="985602"/>
      </dsp:txXfrm>
    </dsp:sp>
    <dsp:sp modelId="{B4448F3D-EA47-4C3D-BA4E-12B990B1DBA9}">
      <dsp:nvSpPr>
        <dsp:cNvPr id="0" name=""/>
        <dsp:cNvSpPr/>
      </dsp:nvSpPr>
      <dsp:spPr>
        <a:xfrm>
          <a:off x="0" y="2235362"/>
          <a:ext cx="9666654" cy="9324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832420C-1C0F-43BC-9A59-0053D81FC081}">
      <dsp:nvSpPr>
        <dsp:cNvPr id="0" name=""/>
        <dsp:cNvSpPr/>
      </dsp:nvSpPr>
      <dsp:spPr>
        <a:xfrm>
          <a:off x="460204" y="1689242"/>
          <a:ext cx="9204081" cy="1092240"/>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5764" tIns="0" rIns="255764" bIns="0" numCol="1" spcCol="1270" anchor="ctr" anchorCtr="0">
          <a:noAutofit/>
        </a:bodyPr>
        <a:lstStyle/>
        <a:p>
          <a:pPr marL="0" lvl="0" indent="0" algn="l" defTabSz="1066800">
            <a:lnSpc>
              <a:spcPct val="90000"/>
            </a:lnSpc>
            <a:spcBef>
              <a:spcPct val="0"/>
            </a:spcBef>
            <a:spcAft>
              <a:spcPct val="35000"/>
            </a:spcAft>
            <a:buNone/>
          </a:pPr>
          <a:r>
            <a:rPr lang="en-US" sz="2400" kern="1200" baseline="0">
              <a:solidFill>
                <a:srgbClr val="FFFFFF"/>
              </a:solidFill>
              <a:latin typeface="Segoe UI Light" panose="020B0502040204020203" pitchFamily="34" charset="0"/>
              <a:ea typeface="+mn-ea"/>
              <a:cs typeface="Segoe UI Light" panose="020B0502040204020203" pitchFamily="34" charset="0"/>
            </a:rPr>
            <a:t>Downgrade to a Lower Service Tier</a:t>
          </a:r>
        </a:p>
      </dsp:txBody>
      <dsp:txXfrm>
        <a:off x="513523" y="1742561"/>
        <a:ext cx="9097443" cy="985602"/>
      </dsp:txXfrm>
    </dsp:sp>
    <dsp:sp modelId="{CA20FB32-62DD-434E-B753-009ABB66815E}">
      <dsp:nvSpPr>
        <dsp:cNvPr id="0" name=""/>
        <dsp:cNvSpPr/>
      </dsp:nvSpPr>
      <dsp:spPr>
        <a:xfrm>
          <a:off x="0" y="3913682"/>
          <a:ext cx="9666654" cy="9324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3F71F08-761A-4E28-B525-819BEA479AB4}">
      <dsp:nvSpPr>
        <dsp:cNvPr id="0" name=""/>
        <dsp:cNvSpPr/>
      </dsp:nvSpPr>
      <dsp:spPr>
        <a:xfrm>
          <a:off x="448211" y="3381695"/>
          <a:ext cx="9204081" cy="1092240"/>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5764" tIns="0" rIns="255764" bIns="0" numCol="1" spcCol="1270" anchor="ctr" anchorCtr="0">
          <a:noAutofit/>
        </a:bodyPr>
        <a:lstStyle/>
        <a:p>
          <a:pPr marL="0" lvl="0" indent="0" algn="l" defTabSz="1066800">
            <a:lnSpc>
              <a:spcPct val="90000"/>
            </a:lnSpc>
            <a:spcBef>
              <a:spcPct val="0"/>
            </a:spcBef>
            <a:spcAft>
              <a:spcPct val="35000"/>
            </a:spcAft>
            <a:buNone/>
          </a:pPr>
          <a:r>
            <a:rPr lang="en-US" sz="2400" kern="1200" baseline="0">
              <a:solidFill>
                <a:srgbClr val="FFFFFF"/>
              </a:solidFill>
              <a:latin typeface="Segoe UI Light" panose="020B0502040204020203" pitchFamily="34" charset="0"/>
              <a:ea typeface="+mn-ea"/>
              <a:cs typeface="Segoe UI Light" panose="020B0502040204020203" pitchFamily="34" charset="0"/>
            </a:rPr>
            <a:t>Change the Performance Level</a:t>
          </a:r>
        </a:p>
      </dsp:txBody>
      <dsp:txXfrm>
        <a:off x="501530" y="3435014"/>
        <a:ext cx="9097443" cy="98560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5CC41A-5398-4D1E-B904-6C535976A72D}">
      <dsp:nvSpPr>
        <dsp:cNvPr id="0" name=""/>
        <dsp:cNvSpPr/>
      </dsp:nvSpPr>
      <dsp:spPr>
        <a:xfrm>
          <a:off x="0" y="23589"/>
          <a:ext cx="10515600" cy="1141920"/>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US" sz="2400" kern="1200">
              <a:latin typeface="Segoe UI Light" panose="020B0502040204020203" pitchFamily="34" charset="0"/>
              <a:cs typeface="Segoe UI Light" panose="020B0502040204020203" pitchFamily="34" charset="0"/>
            </a:rPr>
            <a:t>Connections to the database may be temporarily dropped</a:t>
          </a:r>
        </a:p>
      </dsp:txBody>
      <dsp:txXfrm>
        <a:off x="55744" y="79333"/>
        <a:ext cx="10404112" cy="1030432"/>
      </dsp:txXfrm>
    </dsp:sp>
    <dsp:sp modelId="{437770C9-EA3F-4952-949B-DEF64539D527}">
      <dsp:nvSpPr>
        <dsp:cNvPr id="0" name=""/>
        <dsp:cNvSpPr/>
      </dsp:nvSpPr>
      <dsp:spPr>
        <a:xfrm>
          <a:off x="0" y="1165509"/>
          <a:ext cx="10515600" cy="10101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0480" rIns="170688" bIns="30480" numCol="1" spcCol="1270" anchor="t" anchorCtr="0">
          <a:noAutofit/>
        </a:bodyPr>
        <a:lstStyle/>
        <a:p>
          <a:pPr marL="228600" lvl="1" indent="-228600" algn="l" defTabSz="1066800">
            <a:lnSpc>
              <a:spcPct val="90000"/>
            </a:lnSpc>
            <a:spcBef>
              <a:spcPct val="0"/>
            </a:spcBef>
            <a:spcAft>
              <a:spcPct val="20000"/>
            </a:spcAft>
            <a:buChar char="•"/>
          </a:pPr>
          <a:r>
            <a:rPr lang="en-US" sz="2400" kern="1200">
              <a:solidFill>
                <a:srgbClr val="2A2A2A"/>
              </a:solidFill>
              <a:latin typeface="Segoe UI Light" panose="020B0502040204020203" pitchFamily="34" charset="0"/>
              <a:ea typeface="+mn-ea"/>
              <a:cs typeface="Segoe UI Light" panose="020B0502040204020203" pitchFamily="34" charset="0"/>
            </a:rPr>
            <a:t>No data is lost during this process </a:t>
          </a:r>
        </a:p>
      </dsp:txBody>
      <dsp:txXfrm>
        <a:off x="0" y="1165509"/>
        <a:ext cx="10515600" cy="1010160"/>
      </dsp:txXfrm>
    </dsp:sp>
    <dsp:sp modelId="{F87B860F-CE8D-4D07-933E-8F21EC7AC65A}">
      <dsp:nvSpPr>
        <dsp:cNvPr id="0" name=""/>
        <dsp:cNvSpPr/>
      </dsp:nvSpPr>
      <dsp:spPr>
        <a:xfrm>
          <a:off x="0" y="2175669"/>
          <a:ext cx="10515600" cy="1141920"/>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US" sz="2400" kern="1200">
              <a:solidFill>
                <a:prstClr val="white"/>
              </a:solidFill>
              <a:latin typeface="Segoe UI Light" panose="020B0502040204020203" pitchFamily="34" charset="0"/>
              <a:ea typeface="+mn-ea"/>
              <a:cs typeface="Segoe UI Light" panose="020B0502040204020203" pitchFamily="34" charset="0"/>
            </a:rPr>
            <a:t>SLO change for a database often involves data movement</a:t>
          </a:r>
        </a:p>
      </dsp:txBody>
      <dsp:txXfrm>
        <a:off x="55744" y="2231413"/>
        <a:ext cx="10404112" cy="1030432"/>
      </dsp:txXfrm>
    </dsp:sp>
    <dsp:sp modelId="{3D34EB4F-8C8F-43C0-BC79-62A6AC1C12C3}">
      <dsp:nvSpPr>
        <dsp:cNvPr id="0" name=""/>
        <dsp:cNvSpPr/>
      </dsp:nvSpPr>
      <dsp:spPr>
        <a:xfrm>
          <a:off x="0" y="3317589"/>
          <a:ext cx="10515600" cy="10101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0480" rIns="170688" bIns="30480" numCol="1" spcCol="1270" anchor="t" anchorCtr="0">
          <a:noAutofit/>
        </a:bodyPr>
        <a:lstStyle/>
        <a:p>
          <a:pPr marL="228600" lvl="1" indent="-228600" algn="l" defTabSz="1066800">
            <a:lnSpc>
              <a:spcPct val="90000"/>
            </a:lnSpc>
            <a:spcBef>
              <a:spcPct val="0"/>
            </a:spcBef>
            <a:spcAft>
              <a:spcPct val="20000"/>
            </a:spcAft>
            <a:buChar char="•"/>
          </a:pPr>
          <a:r>
            <a:rPr lang="nl-BE" sz="2400" kern="1200">
              <a:solidFill>
                <a:srgbClr val="2A2A2A"/>
              </a:solidFill>
              <a:latin typeface="Segoe UI Light" panose="020B0502040204020203" pitchFamily="34" charset="0"/>
              <a:cs typeface="Segoe UI Light" panose="020B0502040204020203" pitchFamily="34" charset="0"/>
            </a:rPr>
            <a:t>3 x (5 minutes + database size / 150 MB/minute)</a:t>
          </a:r>
          <a:endParaRPr lang="en-US" sz="2400" kern="1200">
            <a:latin typeface="Segoe UI Light" panose="020B0502040204020203" pitchFamily="34" charset="0"/>
            <a:cs typeface="Segoe UI Light" panose="020B0502040204020203" pitchFamily="34" charset="0"/>
          </a:endParaRPr>
        </a:p>
      </dsp:txBody>
      <dsp:txXfrm>
        <a:off x="0" y="3317589"/>
        <a:ext cx="10515600" cy="101016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5CC41A-5398-4D1E-B904-6C535976A72D}">
      <dsp:nvSpPr>
        <dsp:cNvPr id="0" name=""/>
        <dsp:cNvSpPr/>
      </dsp:nvSpPr>
      <dsp:spPr>
        <a:xfrm>
          <a:off x="0" y="23589"/>
          <a:ext cx="10515600" cy="1141920"/>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US" sz="2400" kern="1200">
              <a:latin typeface="Segoe UI Light" panose="020B0502040204020203" pitchFamily="34" charset="0"/>
              <a:cs typeface="Segoe UI Light" panose="020B0502040204020203" pitchFamily="34" charset="0"/>
            </a:rPr>
            <a:t>The duration of the entire scale-up process depends on both the size and service tier of the database before and after the change</a:t>
          </a:r>
          <a:r>
            <a:rPr lang="en-US" sz="2800" kern="1200">
              <a:latin typeface="Segoe UI Light" panose="020B0502040204020203" pitchFamily="34" charset="0"/>
              <a:cs typeface="Segoe UI Light" panose="020B0502040204020203" pitchFamily="34" charset="0"/>
            </a:rPr>
            <a:t>. </a:t>
          </a:r>
        </a:p>
      </dsp:txBody>
      <dsp:txXfrm>
        <a:off x="55744" y="79333"/>
        <a:ext cx="10404112" cy="1030432"/>
      </dsp:txXfrm>
    </dsp:sp>
    <dsp:sp modelId="{437770C9-EA3F-4952-949B-DEF64539D527}">
      <dsp:nvSpPr>
        <dsp:cNvPr id="0" name=""/>
        <dsp:cNvSpPr/>
      </dsp:nvSpPr>
      <dsp:spPr>
        <a:xfrm>
          <a:off x="0" y="1165509"/>
          <a:ext cx="10515600" cy="10101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0480" rIns="170688" bIns="30480" numCol="1" spcCol="1270" anchor="t" anchorCtr="0">
          <a:noAutofit/>
        </a:bodyPr>
        <a:lstStyle/>
        <a:p>
          <a:pPr marL="228600" lvl="1" indent="-228600" algn="l" defTabSz="1066800">
            <a:lnSpc>
              <a:spcPct val="90000"/>
            </a:lnSpc>
            <a:spcBef>
              <a:spcPct val="0"/>
            </a:spcBef>
            <a:spcAft>
              <a:spcPct val="20000"/>
            </a:spcAft>
            <a:buChar char="•"/>
          </a:pPr>
          <a:endParaRPr lang="en-US" sz="2400" kern="1200">
            <a:solidFill>
              <a:srgbClr val="2A2A2A"/>
            </a:solidFill>
            <a:latin typeface="Consolas" panose="020B0609020204030204" pitchFamily="49" charset="0"/>
            <a:ea typeface="+mn-ea"/>
            <a:cs typeface="Consolas" panose="020B0609020204030204" pitchFamily="49" charset="0"/>
          </a:endParaRPr>
        </a:p>
      </dsp:txBody>
      <dsp:txXfrm>
        <a:off x="0" y="1165509"/>
        <a:ext cx="10515600" cy="1010160"/>
      </dsp:txXfrm>
    </dsp:sp>
    <dsp:sp modelId="{F87B860F-CE8D-4D07-933E-8F21EC7AC65A}">
      <dsp:nvSpPr>
        <dsp:cNvPr id="0" name=""/>
        <dsp:cNvSpPr/>
      </dsp:nvSpPr>
      <dsp:spPr>
        <a:xfrm>
          <a:off x="0" y="2175669"/>
          <a:ext cx="10515600" cy="1141920"/>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Font typeface="Arial" panose="020B0604020202020204" pitchFamily="34" charset="0"/>
            <a:buNone/>
          </a:pPr>
          <a:r>
            <a:rPr lang="en-US" sz="2400" kern="1200">
              <a:solidFill>
                <a:prstClr val="white"/>
              </a:solidFill>
              <a:latin typeface="Segoe UI Light" panose="020B0502040204020203" pitchFamily="34" charset="0"/>
              <a:ea typeface="+mn-ea"/>
              <a:cs typeface="Segoe UI Light" panose="020B0502040204020203" pitchFamily="34" charset="0"/>
            </a:rPr>
            <a:t>Downgrading the service tier can cause a change in the backup retention periods.</a:t>
          </a:r>
        </a:p>
      </dsp:txBody>
      <dsp:txXfrm>
        <a:off x="55744" y="2231413"/>
        <a:ext cx="10404112" cy="1030432"/>
      </dsp:txXfrm>
    </dsp:sp>
    <dsp:sp modelId="{3D34EB4F-8C8F-43C0-BC79-62A6AC1C12C3}">
      <dsp:nvSpPr>
        <dsp:cNvPr id="0" name=""/>
        <dsp:cNvSpPr/>
      </dsp:nvSpPr>
      <dsp:spPr>
        <a:xfrm>
          <a:off x="0" y="3317589"/>
          <a:ext cx="10515600" cy="10101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30480" rIns="170688" bIns="30480" numCol="1" spcCol="1270" anchor="t" anchorCtr="0">
          <a:noAutofit/>
        </a:bodyPr>
        <a:lstStyle/>
        <a:p>
          <a:pPr marL="228600" lvl="1" indent="-228600" algn="l" defTabSz="1066800">
            <a:lnSpc>
              <a:spcPct val="90000"/>
            </a:lnSpc>
            <a:spcBef>
              <a:spcPct val="0"/>
            </a:spcBef>
            <a:spcAft>
              <a:spcPct val="20000"/>
            </a:spcAft>
            <a:buChar char="•"/>
          </a:pPr>
          <a:endParaRPr lang="en-US" sz="2400" kern="1200"/>
        </a:p>
      </dsp:txBody>
      <dsp:txXfrm>
        <a:off x="0" y="3317589"/>
        <a:ext cx="10515600" cy="101016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BFA87C-C557-4F2E-9BF9-95184CA69AC2}">
      <dsp:nvSpPr>
        <dsp:cNvPr id="0" name=""/>
        <dsp:cNvSpPr/>
      </dsp:nvSpPr>
      <dsp:spPr>
        <a:xfrm>
          <a:off x="0" y="605387"/>
          <a:ext cx="9859093" cy="9324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1B58406-C997-412B-90D7-948BB92BE515}">
      <dsp:nvSpPr>
        <dsp:cNvPr id="0" name=""/>
        <dsp:cNvSpPr/>
      </dsp:nvSpPr>
      <dsp:spPr>
        <a:xfrm>
          <a:off x="469365" y="59267"/>
          <a:ext cx="9387310" cy="1092240"/>
        </a:xfrm>
        <a:prstGeom prst="roundRect">
          <a:avLst/>
        </a:prstGeom>
        <a:solidFill>
          <a:schemeClr val="tx2"/>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0855" tIns="0" rIns="260855" bIns="0" numCol="1" spcCol="1270" anchor="ctr" anchorCtr="0">
          <a:noAutofit/>
        </a:bodyPr>
        <a:lstStyle/>
        <a:p>
          <a:pPr marL="0" lvl="0" indent="0" algn="l" defTabSz="933450">
            <a:lnSpc>
              <a:spcPct val="90000"/>
            </a:lnSpc>
            <a:spcBef>
              <a:spcPct val="0"/>
            </a:spcBef>
            <a:spcAft>
              <a:spcPct val="35000"/>
            </a:spcAft>
            <a:buNone/>
          </a:pPr>
          <a:endParaRPr lang="en-US" sz="2100" kern="1200">
            <a:solidFill>
              <a:schemeClr val="tx1"/>
            </a:solidFill>
            <a:latin typeface="Segoe UI Light"/>
          </a:endParaRPr>
        </a:p>
        <a:p>
          <a:pPr marL="0" lvl="0" indent="0" algn="l" defTabSz="933450">
            <a:lnSpc>
              <a:spcPct val="90000"/>
            </a:lnSpc>
            <a:spcBef>
              <a:spcPct val="0"/>
            </a:spcBef>
            <a:spcAft>
              <a:spcPct val="35000"/>
            </a:spcAft>
            <a:buNone/>
          </a:pPr>
          <a:r>
            <a:rPr lang="en-US" sz="2100" kern="1200">
              <a:solidFill>
                <a:schemeClr val="bg1"/>
              </a:solidFill>
              <a:latin typeface="Segoe UI Light"/>
            </a:rPr>
            <a:t>Automating processes with runbooks</a:t>
          </a:r>
        </a:p>
        <a:p>
          <a:pPr marL="0" lvl="0" indent="0" algn="l" defTabSz="933450">
            <a:lnSpc>
              <a:spcPct val="90000"/>
            </a:lnSpc>
            <a:spcBef>
              <a:spcPct val="0"/>
            </a:spcBef>
            <a:spcAft>
              <a:spcPct val="35000"/>
            </a:spcAft>
            <a:buNone/>
          </a:pPr>
          <a:endParaRPr lang="en-US" sz="2100" kern="1200"/>
        </a:p>
      </dsp:txBody>
      <dsp:txXfrm>
        <a:off x="522684" y="112586"/>
        <a:ext cx="9280672" cy="985602"/>
      </dsp:txXfrm>
    </dsp:sp>
    <dsp:sp modelId="{CA20FB32-62DD-434E-B753-009ABB66815E}">
      <dsp:nvSpPr>
        <dsp:cNvPr id="0" name=""/>
        <dsp:cNvSpPr/>
      </dsp:nvSpPr>
      <dsp:spPr>
        <a:xfrm>
          <a:off x="0" y="2283707"/>
          <a:ext cx="9859093" cy="9324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3F71F08-761A-4E28-B525-819BEA479AB4}">
      <dsp:nvSpPr>
        <dsp:cNvPr id="0" name=""/>
        <dsp:cNvSpPr/>
      </dsp:nvSpPr>
      <dsp:spPr>
        <a:xfrm>
          <a:off x="457134" y="1751720"/>
          <a:ext cx="9387310" cy="1092240"/>
        </a:xfrm>
        <a:prstGeom prst="roundRect">
          <a:avLst/>
        </a:prstGeom>
        <a:solidFill>
          <a:schemeClr val="accent2"/>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0855" tIns="0" rIns="260855" bIns="0" numCol="1" spcCol="1270" anchor="ctr" anchorCtr="0">
          <a:noAutofit/>
        </a:bodyPr>
        <a:lstStyle/>
        <a:p>
          <a:pPr marL="0" lvl="0" indent="0" algn="l" defTabSz="933450">
            <a:lnSpc>
              <a:spcPct val="90000"/>
            </a:lnSpc>
            <a:spcBef>
              <a:spcPct val="0"/>
            </a:spcBef>
            <a:spcAft>
              <a:spcPct val="35000"/>
            </a:spcAft>
            <a:buNone/>
          </a:pPr>
          <a:endParaRPr lang="en-US" sz="2100" kern="1200">
            <a:solidFill>
              <a:schemeClr val="bg1"/>
            </a:solidFill>
            <a:latin typeface="Segoe UI Light"/>
          </a:endParaRPr>
        </a:p>
        <a:p>
          <a:pPr marL="0" lvl="0" indent="0" algn="l" defTabSz="933450">
            <a:lnSpc>
              <a:spcPct val="90000"/>
            </a:lnSpc>
            <a:spcBef>
              <a:spcPct val="0"/>
            </a:spcBef>
            <a:spcAft>
              <a:spcPct val="35000"/>
            </a:spcAft>
            <a:buNone/>
          </a:pPr>
          <a:r>
            <a:rPr lang="en-US" sz="2100" kern="1200">
              <a:solidFill>
                <a:schemeClr val="bg1"/>
              </a:solidFill>
              <a:latin typeface="Segoe UI Light"/>
            </a:rPr>
            <a:t>Runbook is a set of tasks that perform some automated process in Azure Automation.</a:t>
          </a:r>
        </a:p>
        <a:p>
          <a:pPr marL="0" lvl="0" indent="0" algn="l" defTabSz="933450">
            <a:lnSpc>
              <a:spcPct val="90000"/>
            </a:lnSpc>
            <a:spcBef>
              <a:spcPct val="0"/>
            </a:spcBef>
            <a:spcAft>
              <a:spcPct val="35000"/>
            </a:spcAft>
            <a:buNone/>
          </a:pPr>
          <a:endParaRPr lang="en-US" sz="2100" kern="1200" baseline="0">
            <a:solidFill>
              <a:schemeClr val="bg1"/>
            </a:solidFill>
            <a:latin typeface="Segoe UI"/>
            <a:ea typeface="+mn-ea"/>
            <a:cs typeface="+mn-cs"/>
          </a:endParaRPr>
        </a:p>
      </dsp:txBody>
      <dsp:txXfrm>
        <a:off x="510453" y="1805039"/>
        <a:ext cx="9280672" cy="985602"/>
      </dsp:txXfrm>
    </dsp:sp>
    <dsp:sp modelId="{433B84D2-0A3A-4463-B91F-B245BFBB03BB}">
      <dsp:nvSpPr>
        <dsp:cNvPr id="0" name=""/>
        <dsp:cNvSpPr/>
      </dsp:nvSpPr>
      <dsp:spPr>
        <a:xfrm>
          <a:off x="0" y="3962027"/>
          <a:ext cx="9859093" cy="9324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4AE8AC2-CFC1-48D3-9923-DD96389D7629}">
      <dsp:nvSpPr>
        <dsp:cNvPr id="0" name=""/>
        <dsp:cNvSpPr/>
      </dsp:nvSpPr>
      <dsp:spPr>
        <a:xfrm>
          <a:off x="469365" y="3415907"/>
          <a:ext cx="9387310" cy="1092240"/>
        </a:xfrm>
        <a:prstGeom prst="roundRect">
          <a:avLst/>
        </a:prstGeom>
        <a:solidFill>
          <a:schemeClr val="accent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0855" tIns="0" rIns="260855" bIns="0" numCol="1" spcCol="1270" anchor="ctr" anchorCtr="0">
          <a:noAutofit/>
        </a:bodyPr>
        <a:lstStyle/>
        <a:p>
          <a:pPr marL="0" lvl="0" indent="0" algn="l" defTabSz="933450">
            <a:lnSpc>
              <a:spcPct val="90000"/>
            </a:lnSpc>
            <a:spcBef>
              <a:spcPct val="0"/>
            </a:spcBef>
            <a:spcAft>
              <a:spcPct val="35000"/>
            </a:spcAft>
            <a:buNone/>
          </a:pPr>
          <a:r>
            <a:rPr lang="en-US" sz="2100" kern="1200">
              <a:solidFill>
                <a:schemeClr val="bg1"/>
              </a:solidFill>
              <a:latin typeface="Segoe UI Light"/>
            </a:rPr>
            <a:t>Based on Windows PowerShell / Windows PowerShell Workflow.</a:t>
          </a:r>
          <a:endParaRPr lang="en-US" sz="2100" kern="1200">
            <a:solidFill>
              <a:prstClr val="white"/>
            </a:solidFill>
            <a:latin typeface="Segoe UI Light"/>
            <a:ea typeface="+mn-ea"/>
            <a:cs typeface="+mn-cs"/>
          </a:endParaRPr>
        </a:p>
      </dsp:txBody>
      <dsp:txXfrm>
        <a:off x="522684" y="3469226"/>
        <a:ext cx="9280672" cy="985602"/>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11/5/2017 8:02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11/5/2017 8:02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azure.microsoft.com/en-us/documentation/articles/sql-database-service-tiers/" TargetMode="External"/><Relationship Id="rId2" Type="http://schemas.openxmlformats.org/officeDocument/2006/relationships/slide" Target="../slides/slide23.xml"/><Relationship Id="rId1" Type="http://schemas.openxmlformats.org/officeDocument/2006/relationships/notesMaster" Target="../notesMasters/notesMaster1.xml"/><Relationship Id="rId5" Type="http://schemas.openxmlformats.org/officeDocument/2006/relationships/hyperlink" Target="https://docs.microsoft.com/en-us/azure/sql-database/sql-database-manage-single-databases-portal" TargetMode="External"/><Relationship Id="rId4" Type="http://schemas.openxmlformats.org/officeDocument/2006/relationships/hyperlink" Target="https://msdn.microsoft.com/en-us/library/dn270022.aspx"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docs.microsoft.com/en-us/azure/sql-database/sql-database-geo-replication-portal" TargetMode="External"/><Relationship Id="rId2" Type="http://schemas.openxmlformats.org/officeDocument/2006/relationships/slide" Target="../slides/slide25.xml"/><Relationship Id="rId1" Type="http://schemas.openxmlformats.org/officeDocument/2006/relationships/notesMaster" Target="../notesMasters/notesMaster1.xml"/><Relationship Id="rId5" Type="http://schemas.openxmlformats.org/officeDocument/2006/relationships/hyperlink" Target="https://docs.microsoft.com/en-us/azure/sql-database/sql-database-business-continuity" TargetMode="External"/><Relationship Id="rId4" Type="http://schemas.openxmlformats.org/officeDocument/2006/relationships/hyperlink" Target="https://docs.microsoft.com/en-us/azure/sql-database/sql-database-disaster-recovery" TargetMode="Externa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azure.microsoft.com/en-us/blog/azure-automation-your-sql-agent-in-the-cloud/"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blogs.technet.microsoft.com/uktechnet/2016/02/05/is-sql-server-agent-missing-from-azure-sql-database/"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docs.microsoft.com/en-us/azure/sql-database/sql-database-elastic-pool" TargetMode="External"/><Relationship Id="rId2" Type="http://schemas.openxmlformats.org/officeDocument/2006/relationships/slide" Target="../slides/slide32.xml"/><Relationship Id="rId1" Type="http://schemas.openxmlformats.org/officeDocument/2006/relationships/notesMaster" Target="../notesMasters/notesMaster1.xml"/><Relationship Id="rId4" Type="http://schemas.openxmlformats.org/officeDocument/2006/relationships/hyperlink" Target="https://docs.microsoft.com/en-us/azure/sql-database/sql-database-service-tiers#elastic-pool-service-tiers-and-performance-in-edtus" TargetMode="Externa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azure.microsoft.com/support/legal/sla/"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ocs.microsoft.com/en-us/azure/sql-database/sql-database-service-tiers#single-database-service-tiers-and-performance-levels"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dtucalculator.azurewebsites.net/"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D0596E5-6523-4DD8-A9ED-0418BD42519C}" type="datetime8">
              <a:rPr lang="en-US" smtClean="0"/>
              <a:t>11/5/2017 8:02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b="1"/>
              <a:t>Firewall overview</a:t>
            </a:r>
          </a:p>
          <a:p>
            <a:r>
              <a:rPr lang="en-US"/>
              <a:t>Initially, all Transact-SQL access to your Azure SQL server is blocked by the firewall. To begin using your Azure SQL server, you must go to the Azure portal and specify one or more server-level firewall rules that enable access to your Azure SQL server. Use the firewall rules to specify which IP address ranges from the Internet are allowed, and whether Azure applications can attempt to connect to your Azure SQL server.+ </a:t>
            </a:r>
          </a:p>
          <a:p>
            <a:r>
              <a:rPr lang="en-US"/>
              <a:t>To selectively grant access to just one of the databases in your Azure SQL server, you must create a database-level rule for the required database. Specify an IP address range for the database firewall rule that is beyond the IP address range specified in the server-level firewall rule, and ensure that the IP address of the client falls in the range specified in the database-level rule.+ </a:t>
            </a:r>
          </a:p>
          <a:p>
            <a:r>
              <a:rPr lang="en-US"/>
              <a:t>Connection attempts from the Internet and Azure must first pass through the firewall before they can reach your Azure SQL server or SQL Database, as shown in the following diagram:</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712035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084310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dirty="0"/>
              <a:t>Steps</a:t>
            </a:r>
          </a:p>
          <a:p>
            <a:pPr marL="228600" indent="-228600">
              <a:buFont typeface="Arial" panose="020B0604020202020204" pitchFamily="34" charset="0"/>
              <a:buAutoNum type="arabicPeriod"/>
            </a:pPr>
            <a:r>
              <a:rPr lang="en-US" b="1" dirty="0"/>
              <a:t>Connect to the Azure Portal and browse to SQL Server (logical server)</a:t>
            </a:r>
          </a:p>
          <a:p>
            <a:pPr marL="228600" indent="-228600">
              <a:buFont typeface="Arial" panose="020B0604020202020204" pitchFamily="34" charset="0"/>
              <a:buAutoNum type="arabicPeriod"/>
            </a:pPr>
            <a:r>
              <a:rPr lang="en-US" b="1" dirty="0"/>
              <a:t>Create a logical server</a:t>
            </a:r>
          </a:p>
          <a:p>
            <a:pPr marL="217262" lvl="1" indent="0">
              <a:buFont typeface="Arial" panose="020B0604020202020204" pitchFamily="34" charset="0"/>
              <a:buNone/>
            </a:pPr>
            <a:r>
              <a:rPr lang="en-US" sz="900" b="1"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Server Name		</a:t>
            </a:r>
            <a:r>
              <a:rPr lang="en-US" sz="900" dirty="0" err="1">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myazuresrv</a:t>
            </a:r>
            <a:endParaRPr lang="nl-BE"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p>
            <a:pPr marL="217262" lvl="1" indent="0">
              <a:buFont typeface="Arial" panose="020B0604020202020204" pitchFamily="34" charset="0"/>
              <a:buNone/>
            </a:pPr>
            <a:r>
              <a:rPr lang="en-US" sz="900" b="1"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Server Admin Login		</a:t>
            </a:r>
            <a:r>
              <a:rPr lang="en-US" sz="900" dirty="0" err="1">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AzureAdmin</a:t>
            </a:r>
            <a:endParaRPr lang="nl-BE"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p>
            <a:pPr marL="217262" lvl="1" indent="0">
              <a:buFont typeface="Arial" panose="020B0604020202020204" pitchFamily="34" charset="0"/>
              <a:buNone/>
            </a:pPr>
            <a:r>
              <a:rPr lang="en-US" sz="900" b="1"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Password			</a:t>
            </a:r>
            <a:r>
              <a:rPr lang="en-US"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Passw0rd1</a:t>
            </a:r>
            <a:endParaRPr lang="nl-BE"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p>
            <a:pPr marL="217262" lvl="1" indent="0">
              <a:buFont typeface="Arial" panose="020B0604020202020204" pitchFamily="34" charset="0"/>
              <a:buNone/>
            </a:pPr>
            <a:r>
              <a:rPr lang="en-US" sz="900" b="1"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Confirm password		</a:t>
            </a:r>
            <a:r>
              <a:rPr lang="en-US"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Passw0rd1</a:t>
            </a:r>
          </a:p>
          <a:p>
            <a:pPr marL="217262" lvl="1" indent="0">
              <a:buFont typeface="Arial" panose="020B0604020202020204" pitchFamily="34" charset="0"/>
              <a:buNone/>
            </a:pPr>
            <a:r>
              <a:rPr lang="en-US" sz="900" b="1"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Subscription		</a:t>
            </a:r>
            <a:r>
              <a:rPr lang="en-US"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Select your subscription</a:t>
            </a:r>
            <a:endParaRPr lang="nl-BE"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p>
            <a:pPr marL="217262" lvl="1" indent="0">
              <a:buFont typeface="Arial" panose="020B0604020202020204" pitchFamily="34" charset="0"/>
              <a:buNone/>
            </a:pPr>
            <a:r>
              <a:rPr lang="en-US" sz="900" b="1"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Resource Group		</a:t>
            </a:r>
            <a:r>
              <a:rPr lang="en-US"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Create New and specify the name </a:t>
            </a:r>
            <a:r>
              <a:rPr lang="en-US" sz="900" dirty="0" err="1">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AzureDB</a:t>
            </a:r>
            <a:r>
              <a:rPr lang="en-US"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-RG</a:t>
            </a:r>
            <a:endParaRPr lang="nl-BE"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p>
            <a:pPr marL="217262" lvl="1" indent="0">
              <a:buFont typeface="Arial" panose="020B0604020202020204" pitchFamily="34" charset="0"/>
              <a:buNone/>
            </a:pPr>
            <a:r>
              <a:rPr lang="en-US" sz="900" b="1"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Location			</a:t>
            </a:r>
            <a:r>
              <a:rPr lang="en-US"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rPr>
              <a:t>Select the location that is the closest to your location</a:t>
            </a:r>
            <a:endParaRPr lang="nl-BE" sz="900" dirty="0">
              <a:solidFill>
                <a:srgbClr val="000000"/>
              </a:solidFill>
              <a:effectLst/>
              <a:latin typeface="Cambria" panose="02040503050406030204" pitchFamily="18" charset="0"/>
              <a:ea typeface="Calibri" panose="020F0502020204030204" pitchFamily="34" charset="0"/>
              <a:cs typeface="Times New Roman" panose="02020603050405020304" pitchFamily="18" charset="0"/>
            </a:endParaRPr>
          </a:p>
          <a:p>
            <a:pPr marL="0" indent="0">
              <a:buFont typeface="Arial" panose="020B0604020202020204" pitchFamily="34" charset="0"/>
              <a:buNone/>
            </a:pPr>
            <a:endParaRPr lang="en-US" b="1" dirty="0"/>
          </a:p>
          <a:p>
            <a:pPr marL="228600" indent="-228600">
              <a:buFont typeface="+mj-lt"/>
              <a:buAutoNum type="arabicPeriod" startAt="3"/>
            </a:pPr>
            <a:r>
              <a:rPr lang="en-US" sz="900" b="1" kern="1200" dirty="0">
                <a:solidFill>
                  <a:schemeClr val="tx1"/>
                </a:solidFill>
                <a:effectLst/>
                <a:latin typeface="Segoe UI Light" pitchFamily="34" charset="0"/>
                <a:ea typeface="+mn-ea"/>
                <a:cs typeface="+mn-cs"/>
              </a:rPr>
              <a:t>Create the firewall rules on the logical server</a:t>
            </a:r>
          </a:p>
          <a:p>
            <a:pPr marL="228600" indent="-228600">
              <a:buFont typeface="+mj-lt"/>
              <a:buAutoNum type="arabicPeriod" startAt="3"/>
            </a:pPr>
            <a:r>
              <a:rPr lang="en-US" b="1" dirty="0"/>
              <a:t>Create Azure SQL Database with the portal</a:t>
            </a:r>
          </a:p>
          <a:p>
            <a:pPr marL="217262" lvl="1" indent="0">
              <a:buFontTx/>
              <a:buNone/>
            </a:pPr>
            <a:r>
              <a:rPr lang="en-US" sz="900" b="1" kern="1200" dirty="0">
                <a:solidFill>
                  <a:schemeClr val="tx1"/>
                </a:solidFill>
                <a:effectLst/>
                <a:latin typeface="Segoe UI Light" pitchFamily="34" charset="0"/>
                <a:ea typeface="+mn-ea"/>
                <a:cs typeface="+mn-cs"/>
              </a:rPr>
              <a:t>Database name		</a:t>
            </a:r>
            <a:r>
              <a:rPr lang="en-US" sz="900" b="1" kern="1200" dirty="0" err="1">
                <a:solidFill>
                  <a:schemeClr val="tx1"/>
                </a:solidFill>
                <a:effectLst/>
                <a:latin typeface="Segoe UI Light" pitchFamily="34" charset="0"/>
                <a:ea typeface="+mn-ea"/>
                <a:cs typeface="+mn-cs"/>
              </a:rPr>
              <a:t>Salesdb</a:t>
            </a:r>
            <a:endParaRPr lang="nl-BE" sz="900" kern="1200" dirty="0">
              <a:solidFill>
                <a:schemeClr val="tx1"/>
              </a:solidFill>
              <a:effectLst/>
              <a:latin typeface="Segoe UI Light" pitchFamily="34" charset="0"/>
              <a:ea typeface="+mn-ea"/>
              <a:cs typeface="+mn-cs"/>
            </a:endParaRPr>
          </a:p>
          <a:p>
            <a:pPr marL="109306" lvl="1" indent="0">
              <a:buFontTx/>
              <a:buNone/>
            </a:pPr>
            <a:r>
              <a:rPr lang="en-US" sz="900" b="1" kern="1200" dirty="0">
                <a:solidFill>
                  <a:schemeClr val="tx1"/>
                </a:solidFill>
                <a:effectLst/>
                <a:latin typeface="Segoe UI Light" pitchFamily="34" charset="0"/>
                <a:ea typeface="+mn-ea"/>
                <a:cs typeface="+mn-cs"/>
              </a:rPr>
              <a:t>Subscription			</a:t>
            </a:r>
            <a:r>
              <a:rPr lang="en-US" sz="900" kern="1200" dirty="0">
                <a:solidFill>
                  <a:schemeClr val="tx1"/>
                </a:solidFill>
                <a:effectLst/>
                <a:latin typeface="Segoe UI Light" pitchFamily="34" charset="0"/>
                <a:ea typeface="+mn-ea"/>
                <a:cs typeface="+mn-cs"/>
              </a:rPr>
              <a:t>Select your subscription</a:t>
            </a:r>
            <a:endParaRPr lang="nl-BE" sz="900" kern="1200" dirty="0">
              <a:solidFill>
                <a:schemeClr val="tx1"/>
              </a:solidFill>
              <a:effectLst/>
              <a:latin typeface="Segoe UI Light" pitchFamily="34" charset="0"/>
              <a:ea typeface="+mn-ea"/>
              <a:cs typeface="+mn-cs"/>
            </a:endParaRPr>
          </a:p>
          <a:p>
            <a:pPr marL="109306" lvl="1" indent="0">
              <a:buFontTx/>
              <a:buNone/>
            </a:pPr>
            <a:r>
              <a:rPr lang="en-US" sz="900" b="1" kern="1200" dirty="0">
                <a:solidFill>
                  <a:schemeClr val="tx1"/>
                </a:solidFill>
                <a:effectLst/>
                <a:latin typeface="Segoe UI Light" pitchFamily="34" charset="0"/>
                <a:ea typeface="+mn-ea"/>
                <a:cs typeface="+mn-cs"/>
              </a:rPr>
              <a:t>Resource Group		</a:t>
            </a:r>
            <a:r>
              <a:rPr lang="en-US" sz="900" kern="1200" dirty="0">
                <a:solidFill>
                  <a:schemeClr val="tx1"/>
                </a:solidFill>
                <a:effectLst/>
                <a:latin typeface="Segoe UI Light" pitchFamily="34" charset="0"/>
                <a:ea typeface="+mn-ea"/>
                <a:cs typeface="+mn-cs"/>
              </a:rPr>
              <a:t>Use Existing and select the Resource Group </a:t>
            </a:r>
            <a:r>
              <a:rPr lang="en-US" sz="900" kern="1200" dirty="0" err="1">
                <a:solidFill>
                  <a:schemeClr val="tx1"/>
                </a:solidFill>
                <a:effectLst/>
                <a:latin typeface="Segoe UI Light" pitchFamily="34" charset="0"/>
                <a:ea typeface="+mn-ea"/>
                <a:cs typeface="+mn-cs"/>
              </a:rPr>
              <a:t>AzureDB</a:t>
            </a:r>
            <a:r>
              <a:rPr lang="en-US" sz="900" kern="1200" dirty="0">
                <a:solidFill>
                  <a:schemeClr val="tx1"/>
                </a:solidFill>
                <a:effectLst/>
                <a:latin typeface="Segoe UI Light" pitchFamily="34" charset="0"/>
                <a:ea typeface="+mn-ea"/>
                <a:cs typeface="+mn-cs"/>
              </a:rPr>
              <a:t>-RG</a:t>
            </a:r>
            <a:endParaRPr lang="nl-BE" sz="900" kern="1200" dirty="0">
              <a:solidFill>
                <a:schemeClr val="tx1"/>
              </a:solidFill>
              <a:effectLst/>
              <a:latin typeface="Segoe UI Light" pitchFamily="34" charset="0"/>
              <a:ea typeface="+mn-ea"/>
              <a:cs typeface="+mn-cs"/>
            </a:endParaRPr>
          </a:p>
          <a:p>
            <a:pPr marL="109306" lvl="1" indent="0">
              <a:buFontTx/>
              <a:buNone/>
            </a:pPr>
            <a:r>
              <a:rPr lang="en-US" sz="900" b="1" kern="1200" dirty="0">
                <a:solidFill>
                  <a:schemeClr val="tx1"/>
                </a:solidFill>
                <a:effectLst/>
                <a:latin typeface="Segoe UI Light" pitchFamily="34" charset="0"/>
                <a:ea typeface="+mn-ea"/>
                <a:cs typeface="+mn-cs"/>
              </a:rPr>
              <a:t>Select Source			</a:t>
            </a:r>
            <a:r>
              <a:rPr lang="en-US" sz="900" kern="1200" dirty="0">
                <a:solidFill>
                  <a:schemeClr val="tx1"/>
                </a:solidFill>
                <a:effectLst/>
                <a:latin typeface="Segoe UI Light" pitchFamily="34" charset="0"/>
                <a:ea typeface="+mn-ea"/>
                <a:cs typeface="+mn-cs"/>
              </a:rPr>
              <a:t>Blank Database</a:t>
            </a:r>
            <a:endParaRPr lang="nl-BE" sz="900" kern="1200" dirty="0">
              <a:solidFill>
                <a:schemeClr val="tx1"/>
              </a:solidFill>
              <a:effectLst/>
              <a:latin typeface="Segoe UI Light" pitchFamily="34" charset="0"/>
              <a:ea typeface="+mn-ea"/>
              <a:cs typeface="+mn-cs"/>
            </a:endParaRPr>
          </a:p>
          <a:p>
            <a:pPr marL="109306" lvl="1" indent="0">
              <a:buFontTx/>
              <a:buNone/>
            </a:pPr>
            <a:r>
              <a:rPr lang="en-US" sz="900" b="1" kern="1200" dirty="0">
                <a:solidFill>
                  <a:schemeClr val="tx1"/>
                </a:solidFill>
                <a:effectLst/>
                <a:latin typeface="Segoe UI Light" pitchFamily="34" charset="0"/>
                <a:ea typeface="+mn-ea"/>
                <a:cs typeface="+mn-cs"/>
              </a:rPr>
              <a:t>Server			</a:t>
            </a:r>
            <a:r>
              <a:rPr lang="en-US" sz="900" kern="1200" dirty="0" err="1">
                <a:solidFill>
                  <a:schemeClr val="tx1"/>
                </a:solidFill>
                <a:effectLst/>
                <a:latin typeface="Segoe UI Light" pitchFamily="34" charset="0"/>
                <a:ea typeface="+mn-ea"/>
                <a:cs typeface="+mn-cs"/>
              </a:rPr>
              <a:t>Myazuresrv</a:t>
            </a:r>
            <a:endParaRPr lang="nl-BE" sz="900" kern="1200" dirty="0">
              <a:solidFill>
                <a:schemeClr val="tx1"/>
              </a:solidFill>
              <a:effectLst/>
              <a:latin typeface="Segoe UI Light" pitchFamily="34" charset="0"/>
              <a:ea typeface="+mn-ea"/>
              <a:cs typeface="+mn-cs"/>
            </a:endParaRPr>
          </a:p>
          <a:p>
            <a:pPr marL="109306" lvl="1" indent="0">
              <a:buFontTx/>
              <a:buNone/>
            </a:pPr>
            <a:r>
              <a:rPr lang="en-US" sz="900" b="1" kern="1200" dirty="0">
                <a:solidFill>
                  <a:schemeClr val="tx1"/>
                </a:solidFill>
                <a:effectLst/>
                <a:latin typeface="Segoe UI Light" pitchFamily="34" charset="0"/>
                <a:ea typeface="+mn-ea"/>
                <a:cs typeface="+mn-cs"/>
              </a:rPr>
              <a:t>Want to use SQL elastic pool?	</a:t>
            </a:r>
            <a:r>
              <a:rPr lang="en-US" sz="900" kern="1200" dirty="0">
                <a:solidFill>
                  <a:schemeClr val="tx1"/>
                </a:solidFill>
                <a:effectLst/>
                <a:latin typeface="Segoe UI Light" pitchFamily="34" charset="0"/>
                <a:ea typeface="+mn-ea"/>
                <a:cs typeface="+mn-cs"/>
              </a:rPr>
              <a:t>Not now</a:t>
            </a:r>
            <a:endParaRPr lang="nl-BE" sz="900" kern="1200" dirty="0">
              <a:solidFill>
                <a:schemeClr val="tx1"/>
              </a:solidFill>
              <a:effectLst/>
              <a:latin typeface="Segoe UI Light" pitchFamily="34" charset="0"/>
              <a:ea typeface="+mn-ea"/>
              <a:cs typeface="+mn-cs"/>
            </a:endParaRPr>
          </a:p>
          <a:p>
            <a:pPr marL="109306" lvl="1" indent="0">
              <a:buFontTx/>
              <a:buNone/>
            </a:pPr>
            <a:r>
              <a:rPr lang="en-US" sz="900" b="1" kern="1200" dirty="0">
                <a:solidFill>
                  <a:schemeClr val="tx1"/>
                </a:solidFill>
                <a:effectLst/>
                <a:latin typeface="Segoe UI Light" pitchFamily="34" charset="0"/>
                <a:ea typeface="+mn-ea"/>
                <a:cs typeface="+mn-cs"/>
              </a:rPr>
              <a:t>Pricing Tier			</a:t>
            </a:r>
            <a:r>
              <a:rPr lang="en-US" sz="900" kern="1200" dirty="0">
                <a:solidFill>
                  <a:schemeClr val="tx1"/>
                </a:solidFill>
                <a:effectLst/>
                <a:latin typeface="Segoe UI Light" pitchFamily="34" charset="0"/>
                <a:ea typeface="+mn-ea"/>
                <a:cs typeface="+mn-cs"/>
              </a:rPr>
              <a:t>Basic</a:t>
            </a:r>
            <a:endParaRPr lang="nl-BE" sz="900" kern="1200" dirty="0">
              <a:solidFill>
                <a:schemeClr val="tx1"/>
              </a:solidFill>
              <a:effectLst/>
              <a:latin typeface="Segoe UI Light" pitchFamily="34" charset="0"/>
              <a:ea typeface="+mn-ea"/>
              <a:cs typeface="+mn-cs"/>
            </a:endParaRPr>
          </a:p>
          <a:p>
            <a:pPr marL="109306" lvl="1" indent="0">
              <a:buFontTx/>
              <a:buNone/>
            </a:pPr>
            <a:r>
              <a:rPr lang="en-US" sz="900" b="1" kern="1200" dirty="0">
                <a:solidFill>
                  <a:schemeClr val="tx1"/>
                </a:solidFill>
                <a:effectLst/>
                <a:latin typeface="Segoe UI Light" pitchFamily="34" charset="0"/>
                <a:ea typeface="+mn-ea"/>
                <a:cs typeface="+mn-cs"/>
              </a:rPr>
              <a:t>Collation			</a:t>
            </a:r>
            <a:r>
              <a:rPr lang="en-US" sz="900" kern="1200" dirty="0">
                <a:solidFill>
                  <a:schemeClr val="tx1"/>
                </a:solidFill>
                <a:effectLst/>
                <a:latin typeface="Segoe UI Light" pitchFamily="34" charset="0"/>
                <a:ea typeface="+mn-ea"/>
                <a:cs typeface="+mn-cs"/>
              </a:rPr>
              <a:t>SQL_Latin1_General_CP1_CI_AS</a:t>
            </a:r>
            <a:endParaRPr lang="nl-BE" sz="900" kern="1200" dirty="0">
              <a:solidFill>
                <a:schemeClr val="tx1"/>
              </a:solidFill>
              <a:effectLst/>
              <a:latin typeface="Segoe UI Light" pitchFamily="34" charset="0"/>
              <a:ea typeface="+mn-ea"/>
              <a:cs typeface="+mn-cs"/>
            </a:endParaRPr>
          </a:p>
          <a:p>
            <a:pPr marL="228600" indent="-228600">
              <a:buFont typeface="+mj-lt"/>
              <a:buAutoNum type="arabicPeriod" startAt="3"/>
            </a:pPr>
            <a:endParaRPr lang="en-US" b="1" dirty="0"/>
          </a:p>
          <a:p>
            <a:pPr marL="109306" lvl="1" indent="0">
              <a:buFontTx/>
              <a:buNone/>
            </a:pPr>
            <a:endParaRPr lang="nl-BE" sz="900" b="1" kern="1200" dirty="0">
              <a:solidFill>
                <a:schemeClr val="tx1"/>
              </a:solidFill>
              <a:effectLst/>
              <a:latin typeface="Segoe UI Light" pitchFamily="34" charset="0"/>
              <a:ea typeface="+mn-ea"/>
              <a:cs typeface="+mn-cs"/>
            </a:endParaRPr>
          </a:p>
          <a:p>
            <a:pPr marL="109306" lvl="1" indent="0">
              <a:buFontTx/>
              <a:buNone/>
            </a:pPr>
            <a:endParaRPr lang="nl-BE" sz="900" kern="1200" dirty="0">
              <a:solidFill>
                <a:schemeClr val="tx1"/>
              </a:solidFill>
              <a:effectLst/>
              <a:latin typeface="Segoe UI Light" pitchFamily="34" charset="0"/>
              <a:ea typeface="+mn-ea"/>
              <a:cs typeface="+mn-cs"/>
            </a:endParaRPr>
          </a:p>
          <a:p>
            <a:pPr marL="0" indent="0">
              <a:buFont typeface="Arial" panose="020B0604020202020204" pitchFamily="34" charset="0"/>
              <a:buNone/>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3A5C127-CB05-47B6-8D1E-7BC74A68F50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000546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08723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371437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223608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738193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u="none" strike="noStrike" kern="1200">
                <a:solidFill>
                  <a:schemeClr val="tx1"/>
                </a:solidFill>
                <a:effectLst/>
                <a:latin typeface="Segoe UI Light" pitchFamily="34" charset="0"/>
                <a:ea typeface="+mn-ea"/>
                <a:cs typeface="+mn-cs"/>
              </a:rPr>
              <a:t>Describe what is available in the Azure Portal to manage your Azure SQL Database</a:t>
            </a:r>
            <a:r>
              <a:rPr lang="en-US"/>
              <a:t> </a:t>
            </a:r>
          </a:p>
          <a:p>
            <a:r>
              <a:rPr lang="en-US"/>
              <a:t>The Azure portal is a web-based application where you can create, update, and delete databases and logical servers and monitor database activity. This tool is great if you're just getting started with Azure, managing a few databases, or need to do something quickly.</a:t>
            </a:r>
          </a:p>
          <a:p>
            <a:r>
              <a:rPr lang="en-US"/>
              <a:t>https://docs.microsoft.com/en-us/azure/sql-database/sql-database-manage-portal</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977916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3A5C127-CB05-47B6-8D1E-7BC74A68F50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228469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u="none" strike="noStrike" kern="1200">
                <a:solidFill>
                  <a:schemeClr val="tx1"/>
                </a:solidFill>
                <a:effectLst/>
                <a:latin typeface="Segoe UI Light" pitchFamily="34" charset="0"/>
                <a:ea typeface="+mn-ea"/>
                <a:cs typeface="+mn-cs"/>
              </a:rPr>
              <a:t>What are the most common motivations to choose for Azure SQL Database or SQL Server on Azure VM</a:t>
            </a:r>
            <a:r>
              <a:rPr lang="en-US"/>
              <a:t> </a:t>
            </a:r>
          </a:p>
        </p:txBody>
      </p:sp>
      <p:sp>
        <p:nvSpPr>
          <p:cNvPr id="4" name="Date Placeholder 3"/>
          <p:cNvSpPr>
            <a:spLocks noGrp="1"/>
          </p:cNvSpPr>
          <p:nvPr>
            <p:ph type="dt" idx="10"/>
          </p:nvPr>
        </p:nvSpPr>
        <p:spPr>
          <a:xfrm>
            <a:off x="3884613" y="0"/>
            <a:ext cx="2971800" cy="457200"/>
          </a:xfrm>
          <a:prstGeom prst="rect">
            <a:avLst/>
          </a:prstGeom>
        </p:spPr>
        <p:txBody>
          <a:bodyPr/>
          <a:lstStyle/>
          <a:p>
            <a:fld id="{EA2B2ED8-C573-45EF-BF68-CEC19505703A}" type="datetime8">
              <a:rPr lang="en-US" smtClean="0"/>
              <a:t>11/5/2017 8:02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19</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7021341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517372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fld id="{EA2B2ED8-C573-45EF-BF68-CEC19505703A}" type="datetime8">
              <a:rPr lang="en-US" smtClean="0"/>
              <a:t>11/5/2017 8:02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20</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2753119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lnSpc>
                <a:spcPct val="107000"/>
              </a:lnSpc>
              <a:spcBef>
                <a:spcPts val="1223"/>
              </a:spcBef>
              <a:defRPr/>
            </a:pPr>
            <a:r>
              <a:rPr lang="en-US" sz="900" b="1" kern="0">
                <a:solidFill>
                  <a:srgbClr val="2E74B5"/>
                </a:solidFill>
                <a:ea typeface="Times New Roman" panose="02020603050405020304" pitchFamily="18" charset="0"/>
                <a:cs typeface="Times New Roman" panose="02020603050405020304" pitchFamily="18" charset="0"/>
              </a:rPr>
              <a:t>Scales performance on the fly, without app downtime.</a:t>
            </a:r>
          </a:p>
          <a:p>
            <a:pPr defTabSz="931774">
              <a:lnSpc>
                <a:spcPct val="107000"/>
              </a:lnSpc>
              <a:spcAft>
                <a:spcPts val="815"/>
              </a:spcAft>
              <a:defRPr/>
            </a:pPr>
            <a:r>
              <a:rPr lang="en-US" sz="900">
                <a:solidFill>
                  <a:prstClr val="black"/>
                </a:solidFill>
                <a:ea typeface="Calibri" panose="020F0502020204030204" pitchFamily="34" charset="0"/>
                <a:cs typeface="Times New Roman" panose="02020603050405020304" pitchFamily="18" charset="0"/>
              </a:rPr>
              <a:t>When demand for your app grows from a handful of devices and customers to millions, SQL Database is the only service that can scale along with you, on the fly, with no app downtime. </a:t>
            </a:r>
          </a:p>
          <a:p>
            <a:pPr marL="349415" indent="-349415" defTabSz="931774">
              <a:lnSpc>
                <a:spcPct val="105000"/>
              </a:lnSpc>
              <a:buFont typeface="Symbol" panose="05050102010706020507" pitchFamily="18" charset="2"/>
              <a:buChar char=""/>
              <a:defRPr/>
            </a:pPr>
            <a:r>
              <a:rPr lang="en-US" sz="900" b="1">
                <a:solidFill>
                  <a:prstClr val="black"/>
                </a:solidFill>
                <a:ea typeface="Calibri" panose="020F0502020204030204" pitchFamily="34" charset="0"/>
                <a:cs typeface="Times New Roman" panose="02020603050405020304" pitchFamily="18" charset="0"/>
              </a:rPr>
              <a:t>Scale on the fly.</a:t>
            </a:r>
            <a:r>
              <a:rPr lang="en-US" sz="900">
                <a:solidFill>
                  <a:prstClr val="black"/>
                </a:solidFill>
                <a:ea typeface="Calibri" panose="020F0502020204030204" pitchFamily="34" charset="0"/>
                <a:cs typeface="Times New Roman" panose="02020603050405020304" pitchFamily="18" charset="0"/>
              </a:rPr>
              <a:t> With one mouse click in the Portal or a single API call, scale up the resources provided to your app to accommodate growth periods or peak workload demand. </a:t>
            </a:r>
          </a:p>
          <a:p>
            <a:pPr marL="349415" indent="-349415">
              <a:lnSpc>
                <a:spcPct val="105000"/>
              </a:lnSpc>
              <a:spcAft>
                <a:spcPts val="815"/>
              </a:spcAft>
              <a:buFont typeface="Segoe UI" panose="020B0502040204020203" pitchFamily="34" charset="0"/>
              <a:buChar char="•"/>
            </a:pPr>
            <a:r>
              <a:rPr lang="en-US" sz="900" b="1">
                <a:ea typeface="Calibri" panose="020F0502020204030204" pitchFamily="34" charset="0"/>
                <a:cs typeface="Times New Roman" panose="02020603050405020304" pitchFamily="18" charset="0"/>
              </a:rPr>
              <a:t>Pay for what you need. </a:t>
            </a:r>
            <a:r>
              <a:rPr lang="en-US" sz="900">
                <a:ea typeface="Calibri" panose="020F0502020204030204" pitchFamily="34" charset="0"/>
                <a:cs typeface="Times New Roman" panose="02020603050405020304" pitchFamily="18" charset="0"/>
              </a:rPr>
              <a:t>Remove the guesswork and commitment of buying infrastructure to support the performance goals for your app. Only pay for the performance you need, when you need it. </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11/5/2017 8:02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a:p>
        </p:txBody>
      </p:sp>
    </p:spTree>
    <p:extLst>
      <p:ext uri="{BB962C8B-B14F-4D97-AF65-F5344CB8AC3E}">
        <p14:creationId xmlns:p14="http://schemas.microsoft.com/office/powerpoint/2010/main" val="17588966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a:t>Vertical scaling refers to increasing or decreasing the performance level of an individual database</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11/5/2017 8:02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a:p>
        </p:txBody>
      </p:sp>
    </p:spTree>
    <p:extLst>
      <p:ext uri="{BB962C8B-B14F-4D97-AF65-F5344CB8AC3E}">
        <p14:creationId xmlns:p14="http://schemas.microsoft.com/office/powerpoint/2010/main" val="31262574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You can change the </a:t>
            </a:r>
            <a:r>
              <a:rPr lang="en-US">
                <a:hlinkClick r:id="rId3"/>
              </a:rPr>
              <a:t>service tier and performance level</a:t>
            </a:r>
            <a:r>
              <a:rPr lang="en-US"/>
              <a:t> of your SQL database with the Azure portal, PowerShell (using the Set-</a:t>
            </a:r>
            <a:r>
              <a:rPr lang="en-US" err="1"/>
              <a:t>AzureSqlDatabase</a:t>
            </a:r>
            <a:r>
              <a:rPr lang="en-US"/>
              <a:t> cmdlet), the Service Management REST API (using the Update Database command), or Transact-SQL (via the ALTER DATABASE statement).  You can use </a:t>
            </a:r>
            <a:r>
              <a:rPr lang="en-US">
                <a:hlinkClick r:id="rId4"/>
              </a:rPr>
              <a:t>DMVs</a:t>
            </a:r>
            <a:r>
              <a:rPr lang="en-US"/>
              <a:t> to monitor the progress of the upgrade operation for a database.  This allows you to easily scale up or down a database, and it will remain online and available during the entire operation with no downtime.</a:t>
            </a:r>
          </a:p>
          <a:p>
            <a:endParaRPr lang="en-US">
              <a:hlinkClick r:id="" action="ppaction://noaction"/>
            </a:endParaRPr>
          </a:p>
          <a:p>
            <a:endParaRPr lang="en-US">
              <a:hlinkClick r:id="" action="ppaction://noaction"/>
            </a:endParaRPr>
          </a:p>
          <a:p>
            <a:endParaRPr lang="en-US">
              <a:hlinkClick r:id="" action="ppaction://noaction"/>
            </a:endParaRPr>
          </a:p>
          <a:p>
            <a:r>
              <a:rPr lang="en-US">
                <a:hlinkClick r:id="" action="ppaction://noaction"/>
              </a:rPr>
              <a:t>https://docs.microsoft.com/en-us/azure/sql-database/sql-database-manage-single-databases-powershell</a:t>
            </a:r>
            <a:endParaRPr lang="en-US"/>
          </a:p>
          <a:p>
            <a:endParaRPr lang="en-US"/>
          </a:p>
          <a:p>
            <a:r>
              <a:rPr lang="en-US">
                <a:hlinkClick r:id="rId5"/>
              </a:rPr>
              <a:t>https://docs.microsoft.com/en-us/azure/sql-database/sql-database-manage-single-databases-portal</a:t>
            </a:r>
            <a:endParaRPr lang="en-US"/>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11/5/2017 8:02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a:p>
        </p:txBody>
      </p:sp>
    </p:spTree>
    <p:extLst>
      <p:ext uri="{BB962C8B-B14F-4D97-AF65-F5344CB8AC3E}">
        <p14:creationId xmlns:p14="http://schemas.microsoft.com/office/powerpoint/2010/main" val="24867718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a:t>Changing the service tier and/or performance level of a database creates a replica of the original database at the new performance level, and then switches connections over to the replica. No data is lost during this process but during the brief moment when we switch over to the replica, connections to the database are disabled, so some transactions in flight may be rolled back.</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11/5/2017 8:02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a:p>
        </p:txBody>
      </p:sp>
    </p:spTree>
    <p:extLst>
      <p:ext uri="{BB962C8B-B14F-4D97-AF65-F5344CB8AC3E}">
        <p14:creationId xmlns:p14="http://schemas.microsoft.com/office/powerpoint/2010/main" val="29669754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duration of the entire scale-up process depends on both the size and service tier of the database before and after the change. For example, a 250 GB database that is changing to, from, or within a Standard service tier, should complete within 6 hours. For a database of the same size that is changing performance levels within the Premium service tier, it should complete within 3 hours.</a:t>
            </a:r>
          </a:p>
          <a:p>
            <a:r>
              <a:rPr lang="en-US"/>
              <a:t>o downgrade a database, the database should be smaller than the maximum allowed size of the target service tier.</a:t>
            </a:r>
          </a:p>
          <a:p>
            <a:r>
              <a:rPr lang="en-US"/>
              <a:t>When upgrading a database with </a:t>
            </a:r>
            <a:r>
              <a:rPr lang="en-US">
                <a:hlinkClick r:id="rId3"/>
              </a:rPr>
              <a:t>Geo-Replication</a:t>
            </a:r>
            <a:r>
              <a:rPr lang="en-US"/>
              <a:t> enabled, you must first upgrade its secondary databases to the desired performance tier before upgrading the primary database.</a:t>
            </a:r>
          </a:p>
          <a:p>
            <a:r>
              <a:rPr lang="en-US"/>
              <a:t>When downgrading from a Premium service tier, you must first terminate all Geo-Replication relationships. You can follow the steps described in the </a:t>
            </a:r>
            <a:r>
              <a:rPr lang="en-US">
                <a:hlinkClick r:id="rId4"/>
              </a:rPr>
              <a:t>Recover from an outage</a:t>
            </a:r>
            <a:r>
              <a:rPr lang="en-US"/>
              <a:t> topic to stop the replication process between the primary and the active secondary databases.</a:t>
            </a:r>
          </a:p>
          <a:p>
            <a:r>
              <a:rPr lang="en-US"/>
              <a:t>The restore service offerings are different for the various service tiers. If you are downgrading you may lose the ability to restore to a point in time, or have a lower backup retention period. For more information, see </a:t>
            </a:r>
            <a:r>
              <a:rPr lang="en-US">
                <a:hlinkClick r:id="rId5"/>
              </a:rPr>
              <a:t>Azure SQL Database Backup and Restore</a:t>
            </a:r>
            <a:r>
              <a:rPr lang="en-US"/>
              <a:t>.</a:t>
            </a:r>
          </a:p>
          <a:p>
            <a:r>
              <a:rPr lang="en-US"/>
              <a:t>The new properties for the database are not applied until the changes are complete.</a:t>
            </a:r>
          </a:p>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11/5/2017 8:02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33879847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3A5C127-CB05-47B6-8D1E-7BC74A68F508}" type="datetime8">
              <a:rPr lang="en-US" smtClean="0"/>
              <a:t>11/5/2017 8:02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1952234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Microsoft Azure Automation provides a way for users to automate the manual, long-running, error-prone, and frequently repeated tasks that are commonly performed in a cloud and enterprise environment. It saves time and increases the reliability of regular administrative tasks and even schedules them to be automatically performed at regular intervals. You can automate processes using runbooks or automate configuration management using Desired State Configuration.</a:t>
            </a:r>
          </a:p>
        </p:txBody>
      </p:sp>
      <p:sp>
        <p:nvSpPr>
          <p:cNvPr id="4" name="Slide Number Placeholder 3"/>
          <p:cNvSpPr>
            <a:spLocks noGrp="1"/>
          </p:cNvSpPr>
          <p:nvPr>
            <p:ph type="sldNum" sz="quarter" idx="10"/>
          </p:nvPr>
        </p:nvSpPr>
        <p:spPr/>
        <p:txBody>
          <a:bodyPr/>
          <a:lstStyle/>
          <a:p>
            <a:fld id="{7A5FA3E7-0B99-4AC5-8016-CD6C40DA3AE6}" type="slidenum">
              <a:rPr lang="en-US" smtClean="0"/>
              <a:t>27</a:t>
            </a:fld>
            <a:endParaRPr lang="en-US"/>
          </a:p>
        </p:txBody>
      </p:sp>
    </p:spTree>
    <p:extLst>
      <p:ext uri="{BB962C8B-B14F-4D97-AF65-F5344CB8AC3E}">
        <p14:creationId xmlns:p14="http://schemas.microsoft.com/office/powerpoint/2010/main" val="24180287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More information:</a:t>
            </a:r>
          </a:p>
          <a:p>
            <a:r>
              <a:rPr lang="en-US">
                <a:hlinkClick r:id="rId3"/>
              </a:rPr>
              <a:t>https://azure.microsoft.com/en-us/blog/azure-automation-your-sql-agent-in-the-cloud/</a:t>
            </a:r>
            <a:endParaRPr lang="en-US"/>
          </a:p>
          <a:p>
            <a:endParaRPr lang="en-US"/>
          </a:p>
          <a:p>
            <a:endParaRPr lang="en-US"/>
          </a:p>
        </p:txBody>
      </p:sp>
      <p:sp>
        <p:nvSpPr>
          <p:cNvPr id="4" name="Slide Number Placeholder 3"/>
          <p:cNvSpPr>
            <a:spLocks noGrp="1"/>
          </p:cNvSpPr>
          <p:nvPr>
            <p:ph type="sldNum" sz="quarter" idx="10"/>
          </p:nvPr>
        </p:nvSpPr>
        <p:spPr/>
        <p:txBody>
          <a:bodyPr/>
          <a:lstStyle/>
          <a:p>
            <a:fld id="{7A5FA3E7-0B99-4AC5-8016-CD6C40DA3AE6}" type="slidenum">
              <a:rPr lang="en-US" smtClean="0"/>
              <a:t>28</a:t>
            </a:fld>
            <a:endParaRPr lang="en-US"/>
          </a:p>
        </p:txBody>
      </p:sp>
    </p:spTree>
    <p:extLst>
      <p:ext uri="{BB962C8B-B14F-4D97-AF65-F5344CB8AC3E}">
        <p14:creationId xmlns:p14="http://schemas.microsoft.com/office/powerpoint/2010/main" val="1036476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 action="ppaction://noaction"/>
              </a:rPr>
              <a:t>References:</a:t>
            </a:r>
          </a:p>
          <a:p>
            <a:endParaRPr lang="en-US">
              <a:hlinkClick r:id="" action="ppaction://noaction"/>
            </a:endParaRPr>
          </a:p>
          <a:p>
            <a:r>
              <a:rPr lang="en-US">
                <a:hlinkClick r:id="" action="ppaction://noaction"/>
              </a:rPr>
              <a:t>https://azure.microsoft.com/en-us/blog/azure-automation-your-sql-agent-in-the-cloud/</a:t>
            </a:r>
            <a:endParaRPr lang="en-US"/>
          </a:p>
          <a:p>
            <a:endParaRPr lang="en-US"/>
          </a:p>
          <a:p>
            <a:r>
              <a:rPr lang="en-US">
                <a:hlinkClick r:id="rId3"/>
              </a:rPr>
              <a:t>https://blogs.technet.microsoft.com/uktechnet/2016/02/05/is-sql-server-agent-missing-from-azure-sql-database/</a:t>
            </a:r>
            <a:endParaRPr lang="en-US"/>
          </a:p>
          <a:p>
            <a:endParaRPr lang="en-US"/>
          </a:p>
          <a:p>
            <a:endParaRPr lang="en-US"/>
          </a:p>
          <a:p>
            <a:endParaRPr lang="en-US"/>
          </a:p>
          <a:p>
            <a:endParaRPr lang="en-US"/>
          </a:p>
        </p:txBody>
      </p:sp>
      <p:sp>
        <p:nvSpPr>
          <p:cNvPr id="4" name="Slide Number Placeholder 3"/>
          <p:cNvSpPr>
            <a:spLocks noGrp="1"/>
          </p:cNvSpPr>
          <p:nvPr>
            <p:ph type="sldNum" sz="quarter" idx="10"/>
          </p:nvPr>
        </p:nvSpPr>
        <p:spPr/>
        <p:txBody>
          <a:bodyPr/>
          <a:lstStyle/>
          <a:p>
            <a:fld id="{7A5FA3E7-0B99-4AC5-8016-CD6C40DA3AE6}" type="slidenum">
              <a:rPr lang="en-US" smtClean="0"/>
              <a:t>29</a:t>
            </a:fld>
            <a:endParaRPr lang="en-US"/>
          </a:p>
        </p:txBody>
      </p:sp>
    </p:spTree>
    <p:extLst>
      <p:ext uri="{BB962C8B-B14F-4D97-AF65-F5344CB8AC3E}">
        <p14:creationId xmlns:p14="http://schemas.microsoft.com/office/powerpoint/2010/main" val="3148565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b="0" i="0" u="none" strike="noStrike" kern="1200">
                <a:solidFill>
                  <a:schemeClr val="tx1"/>
                </a:solidFill>
                <a:effectLst/>
                <a:latin typeface="Segoe UI Light" pitchFamily="34" charset="0"/>
                <a:ea typeface="+mn-ea"/>
                <a:cs typeface="+mn-cs"/>
              </a:rPr>
              <a:t>Explain the architecture of the Azure SQL Database</a:t>
            </a:r>
            <a:r>
              <a:rPr lang="en-US"/>
              <a:t> </a:t>
            </a:r>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12680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3A5C127-CB05-47B6-8D1E-7BC74A68F508}" type="datetime8">
              <a:rPr lang="en-US" smtClean="0"/>
              <a:t>11/5/2017 8:02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6678695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For further information, refer to the links below:</a:t>
            </a:r>
          </a:p>
          <a:p>
            <a:endParaRPr lang="en-US"/>
          </a:p>
          <a:p>
            <a:pPr marL="0" marR="0" lvl="0" indent="0" algn="l" defTabSz="457200" rtl="0" eaLnBrk="1" fontAlgn="base" latinLnBrk="0" hangingPunct="1">
              <a:lnSpc>
                <a:spcPct val="100000"/>
              </a:lnSpc>
              <a:spcBef>
                <a:spcPct val="30000"/>
              </a:spcBef>
              <a:spcAft>
                <a:spcPct val="0"/>
              </a:spcAft>
              <a:buClrTx/>
              <a:buSzTx/>
              <a:buFontTx/>
              <a:buNone/>
              <a:tabLst/>
              <a:defRPr/>
            </a:pPr>
            <a:r>
              <a:rPr lang="en-US" b="1"/>
              <a:t>What is an Azure elastic database pool?</a:t>
            </a:r>
          </a:p>
          <a:p>
            <a:pPr marL="0" marR="0" lvl="0" indent="0" algn="l" defTabSz="457200" rtl="0" eaLnBrk="1" fontAlgn="base" latinLnBrk="0" hangingPunct="1">
              <a:lnSpc>
                <a:spcPct val="100000"/>
              </a:lnSpc>
              <a:spcBef>
                <a:spcPct val="30000"/>
              </a:spcBef>
              <a:spcAft>
                <a:spcPct val="0"/>
              </a:spcAft>
              <a:buClrTx/>
              <a:buSzTx/>
              <a:buFontTx/>
              <a:buNone/>
              <a:tabLst/>
              <a:defRPr/>
            </a:pPr>
            <a:r>
              <a:rPr lang="en-US"/>
              <a:t>https://azure.microsoft.com/en-us/documentation/articles/sql-database-elastic-pool/</a:t>
            </a:r>
          </a:p>
          <a:p>
            <a:pPr marL="0" marR="0" lvl="0" indent="0" algn="l" defTabSz="457200" rtl="0" eaLnBrk="1" fontAlgn="base" latinLnBrk="0" hangingPunct="1">
              <a:lnSpc>
                <a:spcPct val="100000"/>
              </a:lnSpc>
              <a:spcBef>
                <a:spcPct val="30000"/>
              </a:spcBef>
              <a:spcAft>
                <a:spcPct val="0"/>
              </a:spcAft>
              <a:buClrTx/>
              <a:buSzTx/>
              <a:buFontTx/>
              <a:buNone/>
              <a:tabLst/>
              <a:defRPr/>
            </a:pPr>
            <a:endParaRPr lang="en-US"/>
          </a:p>
          <a:p>
            <a:pPr marL="0" marR="0" lvl="0" indent="0" algn="l" defTabSz="457200" rtl="0" eaLnBrk="1" fontAlgn="base" latinLnBrk="0" hangingPunct="1">
              <a:lnSpc>
                <a:spcPct val="100000"/>
              </a:lnSpc>
              <a:spcBef>
                <a:spcPct val="30000"/>
              </a:spcBef>
              <a:spcAft>
                <a:spcPct val="0"/>
              </a:spcAft>
              <a:buClrTx/>
              <a:buSzTx/>
              <a:buFontTx/>
              <a:buNone/>
              <a:tabLst/>
              <a:defRPr/>
            </a:pPr>
            <a:r>
              <a:rPr lang="en-US" b="1"/>
              <a:t>Elastic Azure SQL Databases with Torsten Grabs</a:t>
            </a:r>
          </a:p>
          <a:p>
            <a:pPr marL="0" marR="0" lvl="0" indent="0" algn="l" defTabSz="457200" rtl="0" eaLnBrk="1" fontAlgn="base" latinLnBrk="0" hangingPunct="1">
              <a:lnSpc>
                <a:spcPct val="100000"/>
              </a:lnSpc>
              <a:spcBef>
                <a:spcPct val="30000"/>
              </a:spcBef>
              <a:spcAft>
                <a:spcPct val="0"/>
              </a:spcAft>
              <a:buClrTx/>
              <a:buSzTx/>
              <a:buFontTx/>
              <a:buNone/>
              <a:tabLst/>
              <a:defRPr/>
            </a:pPr>
            <a:r>
              <a:rPr lang="en-US">
                <a:highlight>
                  <a:srgbClr val="FFFF00"/>
                </a:highlight>
              </a:rPr>
              <a:t>https://channel9.msdn.com/Shows/Cloud+Cover/Episode-190-Elastic-Sql-Azure-Databases-with-Torsten-Grabs</a:t>
            </a:r>
          </a:p>
          <a:p>
            <a:pPr marL="0" marR="0" lvl="0" indent="0" algn="l" defTabSz="457200" rtl="0" eaLnBrk="1" fontAlgn="base" latinLnBrk="0" hangingPunct="1">
              <a:lnSpc>
                <a:spcPct val="100000"/>
              </a:lnSpc>
              <a:spcBef>
                <a:spcPct val="30000"/>
              </a:spcBef>
              <a:spcAft>
                <a:spcPct val="0"/>
              </a:spcAft>
              <a:buClrTx/>
              <a:buSzTx/>
              <a:buFontTx/>
              <a:buNone/>
              <a:tabLst/>
              <a:defRPr/>
            </a:pPr>
            <a:endParaRPr lang="en-US"/>
          </a:p>
          <a:p>
            <a:endParaRPr lang="en-US"/>
          </a:p>
          <a:p>
            <a:endParaRPr lang="en-US"/>
          </a:p>
        </p:txBody>
      </p:sp>
    </p:spTree>
    <p:extLst>
      <p:ext uri="{BB962C8B-B14F-4D97-AF65-F5344CB8AC3E}">
        <p14:creationId xmlns:p14="http://schemas.microsoft.com/office/powerpoint/2010/main" val="40327043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What are elastic Database Transaction Units (</a:t>
            </a:r>
            <a:r>
              <a:rPr lang="en-US" b="1" dirty="0" err="1"/>
              <a:t>eDTUs</a:t>
            </a:r>
            <a:r>
              <a:rPr lang="en-US" b="1" dirty="0"/>
              <a:t>)</a:t>
            </a:r>
          </a:p>
          <a:p>
            <a:r>
              <a:rPr lang="en-US" dirty="0"/>
              <a:t>An </a:t>
            </a:r>
            <a:r>
              <a:rPr lang="en-US" dirty="0" err="1"/>
              <a:t>eDTU</a:t>
            </a:r>
            <a:r>
              <a:rPr lang="en-US" dirty="0"/>
              <a:t> is a unit of measure of the set of resources (DTUs) that can be shared between a set of databases on an Azure SQL server - called an </a:t>
            </a:r>
            <a:r>
              <a:rPr lang="en-US" dirty="0">
                <a:hlinkClick r:id="rId3"/>
              </a:rPr>
              <a:t>elastic pool</a:t>
            </a:r>
            <a:r>
              <a:rPr lang="en-US" dirty="0"/>
              <a:t>. Elastic pools provide a simple cost effective solution to manage the performance goals for multiple databases that have widely varying and unpredictable usage patterns. See </a:t>
            </a:r>
            <a:r>
              <a:rPr lang="en-US" dirty="0">
                <a:hlinkClick r:id="rId4"/>
              </a:rPr>
              <a:t>elastic pools and service tiers</a:t>
            </a:r>
            <a:r>
              <a:rPr lang="en-US" dirty="0"/>
              <a:t> for more information.</a:t>
            </a:r>
          </a:p>
          <a:p>
            <a:endParaRPr lang="en-US" dirty="0"/>
          </a:p>
          <a:p>
            <a:r>
              <a:rPr lang="en-US" dirty="0"/>
              <a:t>A pool is given a set number of </a:t>
            </a:r>
            <a:r>
              <a:rPr lang="en-US" dirty="0" err="1"/>
              <a:t>eDTUs</a:t>
            </a:r>
            <a:r>
              <a:rPr lang="en-US" dirty="0"/>
              <a:t>, for a set price. Within the elastic pool, individual databases are given the flexibility to auto-scale within the configured boundaries. Under heavy load, a database can consume more </a:t>
            </a:r>
            <a:r>
              <a:rPr lang="en-US" dirty="0" err="1"/>
              <a:t>eDTUs</a:t>
            </a:r>
            <a:r>
              <a:rPr lang="en-US" dirty="0"/>
              <a:t> to meet demand while databases under light loads consume less, up to the point that databases under no load consume no </a:t>
            </a:r>
            <a:r>
              <a:rPr lang="en-US" dirty="0" err="1"/>
              <a:t>eDTUs</a:t>
            </a:r>
            <a:r>
              <a:rPr lang="en-US" dirty="0"/>
              <a:t>. By provisioning resources for the entire pool, rather than per database, management tasks are simplified and you have a predictable budget for the pool.+ </a:t>
            </a:r>
          </a:p>
          <a:p>
            <a:r>
              <a:rPr lang="en-US" dirty="0"/>
              <a:t>Additional </a:t>
            </a:r>
            <a:r>
              <a:rPr lang="en-US" dirty="0" err="1"/>
              <a:t>eDTUs</a:t>
            </a:r>
            <a:r>
              <a:rPr lang="en-US" dirty="0"/>
              <a:t> can be added to an existing pool with no database downtime and with no impact on the databases in the pool. Similarly, if extra </a:t>
            </a:r>
            <a:r>
              <a:rPr lang="en-US" dirty="0" err="1"/>
              <a:t>eDTUs</a:t>
            </a:r>
            <a:r>
              <a:rPr lang="en-US" dirty="0"/>
              <a:t> are no longer needed, they can be removed from an existing pool at any point in time. You can add or subtract databases to the pool, or limit the amount of </a:t>
            </a:r>
            <a:r>
              <a:rPr lang="en-US" dirty="0" err="1"/>
              <a:t>eDTUs</a:t>
            </a:r>
            <a:r>
              <a:rPr lang="en-US" dirty="0"/>
              <a:t> a database can use under heavy load to reserve </a:t>
            </a:r>
            <a:r>
              <a:rPr lang="en-US" dirty="0" err="1"/>
              <a:t>eDTUs</a:t>
            </a:r>
            <a:r>
              <a:rPr lang="en-US" dirty="0"/>
              <a:t> for other databases. If a database is predictably under-utilizing resources, you can move it out of the pool and configure it as a single database with predictable amount of resources it requires.</a:t>
            </a:r>
          </a:p>
          <a:p>
            <a:endParaRPr lang="en-US" dirty="0"/>
          </a:p>
          <a:p>
            <a:r>
              <a:rPr lang="en-US" dirty="0"/>
              <a:t>https://docs.microsoft.com/en-us/azure/sql-database/sql-database-what-is-a-dtu</a:t>
            </a:r>
          </a:p>
          <a:p>
            <a:endParaRPr lang="en-US" dirty="0"/>
          </a:p>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11/5/2017</a:t>
            </a:fld>
            <a:endParaRPr lang="en-US">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32</a:t>
            </a:fld>
            <a:endParaRPr lang="en-US">
              <a:solidFill>
                <a:prstClr val="black"/>
              </a:solidFill>
            </a:endParaRPr>
          </a:p>
        </p:txBody>
      </p:sp>
    </p:spTree>
    <p:extLst>
      <p:ext uri="{BB962C8B-B14F-4D97-AF65-F5344CB8AC3E}">
        <p14:creationId xmlns:p14="http://schemas.microsoft.com/office/powerpoint/2010/main" val="37353540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628925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980967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10" name="Date Placeholder 9"/>
          <p:cNvSpPr>
            <a:spLocks noGrp="1"/>
          </p:cNvSpPr>
          <p:nvPr>
            <p:ph type="dt"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108602D-D426-4C00-B215-BFA18C07642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4" name="Footer Placeholder 3"/>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342992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D3E44BDE-2AB0-49D2-8E67-B5D3E7155170}" type="datetime8">
              <a:rPr lang="en-US" smtClean="0">
                <a:solidFill>
                  <a:prstClr val="black"/>
                </a:solidFill>
              </a:rPr>
              <a:t>11/5/2017 8:02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36</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All three service tiers have an uptime </a:t>
            </a:r>
            <a:r>
              <a:rPr lang="en-US">
                <a:hlinkClick r:id="rId3"/>
              </a:rPr>
              <a:t>SLA</a:t>
            </a:r>
            <a:r>
              <a:rPr lang="en-US"/>
              <a:t> of 99.99%</a:t>
            </a:r>
            <a:endParaRPr lang="en-US" b="1"/>
          </a:p>
          <a:p>
            <a:endParaRPr lang="en-US" b="1"/>
          </a:p>
          <a:p>
            <a:r>
              <a:rPr lang="en-US" b="1"/>
              <a:t>Basic</a:t>
            </a:r>
          </a:p>
          <a:p>
            <a:r>
              <a:rPr lang="en-US"/>
              <a:t>Basic tier is designed for applications with a light transactional workload. A typical use case is a lightweight application that needs a small database with a single operation at any given point in time.</a:t>
            </a:r>
          </a:p>
          <a:p>
            <a:endParaRPr lang="nl-BE"/>
          </a:p>
          <a:p>
            <a:r>
              <a:rPr lang="en-US" b="1"/>
              <a:t>Standard</a:t>
            </a:r>
          </a:p>
          <a:p>
            <a:r>
              <a:rPr lang="en-US"/>
              <a:t>Standard tier is the go-to option for getting started with transactional workloads. It offers better performance and better built-in business continuity features compared to Basic tier. A typical use case is an application with multiple concurrent transactions.</a:t>
            </a:r>
          </a:p>
          <a:p>
            <a:endParaRPr lang="nl-BE"/>
          </a:p>
          <a:p>
            <a:r>
              <a:rPr lang="en-US" b="1"/>
              <a:t>Premium</a:t>
            </a:r>
          </a:p>
          <a:p>
            <a:r>
              <a:rPr lang="en-US"/>
              <a:t>Premium tier is designed for mission-critical applications. It offers the best level of performance and access to advanced business continuity features including active geo-replication in up to 4 Azure regions of your choice. A typical use case is a mission-critical application with high transactional volume and many concurrent users.</a:t>
            </a:r>
          </a:p>
          <a:p>
            <a:endParaRPr lang="nl-BE"/>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884720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793774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a:t>For a single Azure SQL database at a specific performance level within a </a:t>
            </a:r>
            <a:r>
              <a:rPr lang="en-US">
                <a:hlinkClick r:id="rId3"/>
              </a:rPr>
              <a:t>service tier</a:t>
            </a:r>
            <a:r>
              <a:rPr lang="en-US"/>
              <a:t>, Microsoft guarantees a certain level of resources for that database (independent of any other database in the Azure cloud) and providing a predictable level of performance. This amount of resources is calculated as a number of Database Transaction Units or DTUs, and is a blended measure of CPU, memory, I/O (data and transaction log I/O). Doubling the DTUs by increasing the performance level of a database is the same like doubling the set of resource available to that database. For example, a Premium P11 database with 1750 DTUs provides 350x more DTU compute power than a Basic database with 5 DTUs. </a:t>
            </a:r>
          </a:p>
          <a:p>
            <a:r>
              <a:rPr lang="en-US" b="1"/>
              <a:t>How can I determine the number of DTUs needed by my workload?</a:t>
            </a:r>
          </a:p>
          <a:p>
            <a:r>
              <a:rPr lang="en-US"/>
              <a:t>If you are looking to migrate an existing on-premises or SQL Server virtual machine workload to Azure SQL Database, you can use the </a:t>
            </a:r>
            <a:r>
              <a:rPr lang="en-US">
                <a:hlinkClick r:id="rId4"/>
              </a:rPr>
              <a:t>DTU Calculator</a:t>
            </a:r>
            <a:r>
              <a:rPr lang="en-US"/>
              <a:t> to approximate the number of DTUs needed.</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587133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demonstration, you will learn which service tier and performance level you should use and how many database throughput units (DTUs) you are using now? This calculator will help you determine the number of DTUs for your existing SQL Server database(s) as well as a recommendation of the minimum performance level and service tier that you need before you migrate to Azure SQL Database. Knowing the minimum service tier will allow you to get the performance you need while minimizing your costs. </a:t>
            </a:r>
          </a:p>
          <a:p>
            <a:endParaRPr lang="en-US"/>
          </a:p>
          <a:p>
            <a:r>
              <a:rPr lang="en-US" b="1"/>
              <a:t>Demo setup instructions</a:t>
            </a:r>
          </a:p>
          <a:p>
            <a:pPr marL="171450" indent="-171450">
              <a:buFont typeface="Arial" panose="020B0604020202020204" pitchFamily="34" charset="0"/>
              <a:buChar char="•"/>
            </a:pPr>
            <a:r>
              <a:rPr lang="en-US"/>
              <a:t>Use the sql-perfmon-log.csv file to upload it into the DTU Calculator</a:t>
            </a:r>
          </a:p>
          <a:p>
            <a:pPr marL="171450" indent="-171450">
              <a:buFont typeface="Arial" panose="020B0604020202020204" pitchFamily="34" charset="0"/>
              <a:buChar char="•"/>
            </a:pPr>
            <a:endParaRPr lang="en-US"/>
          </a:p>
          <a:p>
            <a:pPr marL="0" indent="0">
              <a:buFont typeface="Arial" panose="020B0604020202020204" pitchFamily="34" charset="0"/>
              <a:buNone/>
            </a:pPr>
            <a:r>
              <a:rPr lang="en-US" b="1"/>
              <a:t>Steps</a:t>
            </a:r>
          </a:p>
          <a:p>
            <a:pPr marL="0" indent="0">
              <a:buFont typeface="Arial" panose="020B0604020202020204" pitchFamily="34" charset="0"/>
              <a:buNone/>
            </a:pPr>
            <a:r>
              <a:rPr lang="en-US" b="1"/>
              <a:t>1. Open a browser and go to http://dtucalculator.azurewebsites.net/ </a:t>
            </a:r>
          </a:p>
          <a:p>
            <a:pPr marL="0" indent="0">
              <a:buFont typeface="Arial" panose="020B0604020202020204" pitchFamily="34" charset="0"/>
              <a:buNone/>
            </a:pPr>
            <a:r>
              <a:rPr lang="en-US" b="1"/>
              <a:t>2. Explain briefly</a:t>
            </a:r>
            <a:r>
              <a:rPr lang="en-US" b="1" baseline="0"/>
              <a:t> the instructions</a:t>
            </a:r>
            <a:endParaRPr lang="en-US" b="1"/>
          </a:p>
          <a:p>
            <a:pPr marL="0" indent="0">
              <a:buFont typeface="Arial" panose="020B0604020202020204" pitchFamily="34" charset="0"/>
              <a:buNone/>
            </a:pPr>
            <a:r>
              <a:rPr lang="en-US" b="1"/>
              <a:t>3. Go to the Upload the CSV file and Calculate section and upload the sql-perfmon-log.csv file</a:t>
            </a:r>
          </a:p>
          <a:p>
            <a:pPr marL="0" indent="0">
              <a:buFont typeface="Arial" panose="020B0604020202020204" pitchFamily="34" charset="0"/>
              <a:buNone/>
            </a:pPr>
            <a:r>
              <a:rPr lang="en-US" b="1"/>
              <a:t>4. Click the calculate button</a:t>
            </a:r>
          </a:p>
          <a:p>
            <a:pPr marL="0" indent="0">
              <a:buFont typeface="Arial" panose="020B0604020202020204" pitchFamily="34" charset="0"/>
              <a:buNone/>
            </a:pPr>
            <a:r>
              <a:rPr lang="en-US" b="1"/>
              <a:t>5. Review the results.</a:t>
            </a:r>
            <a:r>
              <a:rPr lang="en-US" b="1" baseline="0"/>
              <a:t> The result should be a Premium P6 database</a:t>
            </a:r>
            <a:endParaRPr lang="en-US" b="1"/>
          </a:p>
          <a:p>
            <a:pPr marL="0" indent="0">
              <a:buFont typeface="Arial" panose="020B0604020202020204" pitchFamily="34" charset="0"/>
              <a:buNone/>
            </a:pPr>
            <a:endParaRPr lang="en-US" b="1"/>
          </a:p>
          <a:p>
            <a:pPr marL="0" indent="0">
              <a:buFont typeface="Arial" panose="020B0604020202020204" pitchFamily="34" charset="0"/>
              <a:buNone/>
            </a:pPr>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3A5C127-CB05-47B6-8D1E-7BC74A68F50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157010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kern="1200" baseline="0">
                <a:solidFill>
                  <a:schemeClr val="tx1"/>
                </a:solidFill>
                <a:effectLst/>
                <a:latin typeface="Segoe UI Light" pitchFamily="34" charset="0"/>
                <a:ea typeface="+mn-ea"/>
                <a:cs typeface="+mn-cs"/>
              </a:rPr>
              <a:t>A SQL server is a physical server. When you talk about server in a data center</a:t>
            </a:r>
          </a:p>
          <a:p>
            <a:r>
              <a:rPr lang="en-US" sz="900" kern="1200" baseline="0">
                <a:solidFill>
                  <a:schemeClr val="tx1"/>
                </a:solidFill>
                <a:effectLst/>
                <a:latin typeface="Segoe UI Light" pitchFamily="34" charset="0"/>
                <a:ea typeface="+mn-ea"/>
                <a:cs typeface="+mn-cs"/>
              </a:rPr>
              <a:t>SQL database server. Basically this that looks like a SQL server instance but it is a TDS (Tabular Data stream) Endpoint.</a:t>
            </a:r>
          </a:p>
          <a:p>
            <a:r>
              <a:rPr lang="en-US" sz="900" kern="1200" baseline="0">
                <a:solidFill>
                  <a:schemeClr val="tx1"/>
                </a:solidFill>
                <a:effectLst/>
                <a:latin typeface="Segoe UI Light" pitchFamily="34" charset="0"/>
                <a:ea typeface="+mn-ea"/>
                <a:cs typeface="+mn-cs"/>
              </a:rPr>
              <a:t>It routes your requests to the physical primary replica</a:t>
            </a:r>
          </a:p>
          <a:p>
            <a:endParaRPr lang="en-US" sz="900" kern="1200" baseline="0">
              <a:solidFill>
                <a:schemeClr val="tx1"/>
              </a:solidFill>
              <a:effectLst/>
              <a:latin typeface="Segoe UI Light" pitchFamily="34" charset="0"/>
              <a:ea typeface="+mn-ea"/>
              <a:cs typeface="+mn-cs"/>
            </a:endParaRPr>
          </a:p>
          <a:p>
            <a:r>
              <a:rPr lang="en-US" sz="900" kern="1200" baseline="0">
                <a:solidFill>
                  <a:schemeClr val="tx1"/>
                </a:solidFill>
                <a:effectLst/>
                <a:latin typeface="Segoe UI Light" pitchFamily="34" charset="0"/>
                <a:ea typeface="+mn-ea"/>
                <a:cs typeface="+mn-cs"/>
              </a:rPr>
              <a:t>Don’t have to carry about VMs, hardware, …</a:t>
            </a:r>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616500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pPr rtl="0"/>
            <a:r>
              <a:rPr lang="en-US" b="0">
                <a:effectLst/>
                <a:latin typeface="Segoe UI" panose="020B0502040204020203" pitchFamily="34" charset="0"/>
              </a:rPr>
              <a:t>We</a:t>
            </a:r>
            <a:r>
              <a:rPr lang="en-US" b="0" baseline="0">
                <a:effectLst/>
                <a:latin typeface="Segoe UI" panose="020B0502040204020203" pitchFamily="34" charset="0"/>
              </a:rPr>
              <a:t> have the concept of a server but it’s just a logical grouping of databases.</a:t>
            </a:r>
          </a:p>
          <a:p>
            <a:pPr rtl="0"/>
            <a:r>
              <a:rPr lang="en-US" b="0" baseline="0">
                <a:effectLst/>
                <a:latin typeface="Segoe UI" panose="020B0502040204020203" pitchFamily="34" charset="0"/>
              </a:rPr>
              <a:t>You get a FQDN. Can’t change it. That’s your connections string and it will initially contains only a master database</a:t>
            </a:r>
          </a:p>
          <a:p>
            <a:pPr rtl="0"/>
            <a:endParaRPr lang="en-US" b="0" baseline="0">
              <a:effectLst/>
              <a:latin typeface="Segoe UI" panose="020B0502040204020203" pitchFamily="34" charset="0"/>
            </a:endParaRPr>
          </a:p>
          <a:p>
            <a:pPr rtl="0"/>
            <a:r>
              <a:rPr lang="en-US" b="0" baseline="0">
                <a:effectLst/>
                <a:latin typeface="Segoe UI" panose="020B0502040204020203" pitchFamily="34" charset="0"/>
              </a:rPr>
              <a:t>To provision</a:t>
            </a:r>
          </a:p>
          <a:p>
            <a:pPr rtl="0"/>
            <a:r>
              <a:rPr lang="en-US" b="0" baseline="0">
                <a:effectLst/>
                <a:latin typeface="Segoe UI" panose="020B0502040204020203" pitchFamily="34" charset="0"/>
              </a:rPr>
              <a:t>Log on to the portal</a:t>
            </a:r>
          </a:p>
          <a:p>
            <a:pPr rtl="0"/>
            <a:r>
              <a:rPr lang="en-US" b="0" baseline="0">
                <a:effectLst/>
                <a:latin typeface="Segoe UI" panose="020B0502040204020203" pitchFamily="34" charset="0"/>
              </a:rPr>
              <a:t>Create server</a:t>
            </a:r>
          </a:p>
          <a:p>
            <a:pPr rtl="0"/>
            <a:r>
              <a:rPr lang="en-US" b="0" baseline="0">
                <a:effectLst/>
                <a:latin typeface="Segoe UI" panose="020B0502040204020203" pitchFamily="34" charset="0"/>
              </a:rPr>
              <a:t>Specify Admin login credentials</a:t>
            </a:r>
          </a:p>
          <a:p>
            <a:pPr rtl="0"/>
            <a:r>
              <a:rPr lang="en-US" b="0" baseline="0">
                <a:effectLst/>
                <a:latin typeface="Segoe UI" panose="020B0502040204020203" pitchFamily="34" charset="0"/>
              </a:rPr>
              <a:t>Specify the resource group</a:t>
            </a:r>
          </a:p>
          <a:p>
            <a:pPr rtl="0"/>
            <a:r>
              <a:rPr lang="en-US" b="0" baseline="0">
                <a:effectLst/>
                <a:latin typeface="Segoe UI" panose="020B0502040204020203" pitchFamily="34" charset="0"/>
              </a:rPr>
              <a:t>Select the location where you want to create the server</a:t>
            </a:r>
          </a:p>
          <a:p>
            <a:pPr rtl="0"/>
            <a:endParaRPr lang="en-US" b="0" baseline="0">
              <a:effectLst/>
              <a:latin typeface="Segoe UI" panose="020B0502040204020203" pitchFamily="34" charset="0"/>
            </a:endParaRPr>
          </a:p>
          <a:p>
            <a:pPr rtl="0"/>
            <a:r>
              <a:rPr lang="en-US" b="0" baseline="0">
                <a:effectLst/>
                <a:latin typeface="Segoe UI" panose="020B0502040204020203" pitchFamily="34" charset="0"/>
              </a:rPr>
              <a:t>You can also use </a:t>
            </a:r>
            <a:r>
              <a:rPr lang="en-US" b="0" baseline="0" err="1">
                <a:effectLst/>
                <a:latin typeface="Segoe UI" panose="020B0502040204020203" pitchFamily="34" charset="0"/>
              </a:rPr>
              <a:t>powershell</a:t>
            </a:r>
            <a:r>
              <a:rPr lang="en-US" b="0" baseline="0">
                <a:effectLst/>
                <a:latin typeface="Segoe UI" panose="020B0502040204020203" pitchFamily="34" charset="0"/>
              </a:rPr>
              <a:t> to provision</a:t>
            </a:r>
            <a:endParaRPr lang="en-US" b="0">
              <a:effectLst/>
            </a:endParaRPr>
          </a:p>
          <a:p>
            <a:endParaRPr lang="nl-BE"/>
          </a:p>
          <a:p>
            <a:endParaRPr lang="en-US"/>
          </a:p>
        </p:txBody>
      </p:sp>
      <p:sp>
        <p:nvSpPr>
          <p:cNvPr id="4" name="Date Placeholder 3"/>
          <p:cNvSpPr>
            <a:spLocks noGrp="1"/>
          </p:cNvSpPr>
          <p:nvPr>
            <p:ph type="dt" idx="10"/>
          </p:nvPr>
        </p:nvSpPr>
        <p:spPr>
          <a:xfrm>
            <a:off x="3884613" y="0"/>
            <a:ext cx="2971800"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A2B2ED8-C573-45EF-BF68-CEC19505703A}"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11/5/2017 8:02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938907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0"/>
            <a:ext cx="12434704" cy="6994521"/>
          </a:xfrm>
          <a:prstGeom prst="rect">
            <a:avLst/>
          </a:prstGeom>
        </p:spPr>
      </p:pic>
      <p:sp>
        <p:nvSpPr>
          <p:cNvPr id="2" name="Rectangle 1"/>
          <p:cNvSpPr/>
          <p:nvPr userDrawn="1"/>
        </p:nvSpPr>
        <p:spPr bwMode="auto">
          <a:xfrm>
            <a:off x="274638" y="2119163"/>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8"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10"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2"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121924"/>
            <a:ext cx="1828800" cy="391754"/>
          </a:xfrm>
          <a:prstGeom prst="rect">
            <a:avLst/>
          </a:prstGeom>
        </p:spPr>
      </p:pic>
      <p:sp>
        <p:nvSpPr>
          <p:cNvPr id="6" name="Text Placeholder 2"/>
          <p:cNvSpPr txBox="1">
            <a:spLocks/>
          </p:cNvSpPr>
          <p:nvPr userDrawn="1"/>
        </p:nvSpPr>
        <p:spPr bwMode="auto">
          <a:xfrm>
            <a:off x="366141" y="205459"/>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4" y="369155"/>
            <a:ext cx="12047835" cy="6081351"/>
          </a:xfrm>
          <a:prstGeom prst="rect">
            <a:avLst/>
          </a:prstGeom>
        </p:spPr>
        <p:txBody>
          <a:bodyPr vert="horz" lIns="93260" tIns="46630" rIns="93260" bIns="46630"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6" b="1">
                <a:solidFill>
                  <a:srgbClr val="000000"/>
                </a:solidFill>
              </a:rPr>
              <a:t>Conditions and Terms of Use</a:t>
            </a:r>
          </a:p>
          <a:p>
            <a:r>
              <a:rPr lang="en-US" sz="1530">
                <a:solidFill>
                  <a:srgbClr val="0A5BBA"/>
                </a:solidFill>
              </a:rPr>
              <a:t>Microsoft Confidential</a:t>
            </a:r>
          </a:p>
          <a:p>
            <a:r>
              <a:rPr lang="en-US" sz="1836">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6">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6">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6">
              <a:solidFill>
                <a:srgbClr val="000000"/>
              </a:solidFill>
            </a:endParaRPr>
          </a:p>
          <a:p>
            <a:r>
              <a:rPr lang="en-US" sz="2346" b="1">
                <a:solidFill>
                  <a:srgbClr val="000000"/>
                </a:solidFill>
              </a:rPr>
              <a:t>Copyright and Trademarks </a:t>
            </a:r>
          </a:p>
          <a:p>
            <a:r>
              <a:rPr lang="en-US" sz="1530">
                <a:solidFill>
                  <a:srgbClr val="0A5BBA"/>
                </a:solidFill>
              </a:rPr>
              <a:t>© 2016 Microsoft Corporation. All rights reserved.</a:t>
            </a:r>
          </a:p>
          <a:p>
            <a:r>
              <a:rPr lang="en-US" sz="1836">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6">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6">
                <a:solidFill>
                  <a:srgbClr val="000000"/>
                </a:solidFill>
              </a:rPr>
              <a:t>For more information, see </a:t>
            </a:r>
            <a:r>
              <a:rPr lang="en-US" sz="1836" b="1">
                <a:solidFill>
                  <a:srgbClr val="000000"/>
                </a:solidFill>
              </a:rPr>
              <a:t>Use of Microsoft Copyrighted Content </a:t>
            </a:r>
            <a:r>
              <a:rPr lang="en-US" sz="1836">
                <a:solidFill>
                  <a:srgbClr val="000000"/>
                </a:solidFill>
              </a:rPr>
              <a:t>at</a:t>
            </a:r>
            <a:br>
              <a:rPr lang="en-US" sz="1836">
                <a:solidFill>
                  <a:srgbClr val="000000"/>
                </a:solidFill>
              </a:rPr>
            </a:br>
            <a:r>
              <a:rPr lang="en-US" sz="1836">
                <a:solidFill>
                  <a:srgbClr val="FF0000"/>
                </a:solidFill>
                <a:hlinkClick r:id="rId2"/>
              </a:rPr>
              <a:t>https://www.microsoft.com/en-us/legal/intellectualproperty/permissions/default.aspx</a:t>
            </a:r>
            <a:r>
              <a:rPr lang="en-US" sz="1836">
                <a:solidFill>
                  <a:srgbClr val="FF0000"/>
                </a:solidFill>
              </a:rPr>
              <a:t> </a:t>
            </a:r>
          </a:p>
          <a:p>
            <a:r>
              <a:rPr lang="en-US" sz="1836">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27738922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65011425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0" y="2"/>
            <a:ext cx="12434704" cy="6994521"/>
          </a:xfrm>
          <a:prstGeom prst="rect">
            <a:avLst/>
          </a:prstGeom>
        </p:spPr>
      </p:pic>
      <p:sp>
        <p:nvSpPr>
          <p:cNvPr id="2" name="Rectangle 1"/>
          <p:cNvSpPr/>
          <p:nvPr userDrawn="1"/>
        </p:nvSpPr>
        <p:spPr bwMode="auto">
          <a:xfrm>
            <a:off x="274638" y="2119163"/>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8"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7"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0"/>
            <a:ext cx="12434704" cy="6994521"/>
          </a:xfrm>
          <a:prstGeom prst="rect">
            <a:avLst/>
          </a:prstGeom>
        </p:spPr>
      </p:pic>
      <p:sp>
        <p:nvSpPr>
          <p:cNvPr id="2" name="Rectangle 1"/>
          <p:cNvSpPr/>
          <p:nvPr userDrawn="1"/>
        </p:nvSpPr>
        <p:spPr bwMode="auto">
          <a:xfrm>
            <a:off x="274638" y="2119163"/>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8"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10"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70171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2"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121924"/>
            <a:ext cx="1828800" cy="391754"/>
          </a:xfrm>
          <a:prstGeom prst="rect">
            <a:avLst/>
          </a:prstGeom>
        </p:spPr>
      </p:pic>
      <p:sp>
        <p:nvSpPr>
          <p:cNvPr id="6" name="Text Placeholder 2"/>
          <p:cNvSpPr txBox="1">
            <a:spLocks/>
          </p:cNvSpPr>
          <p:nvPr userDrawn="1"/>
        </p:nvSpPr>
        <p:spPr bwMode="auto">
          <a:xfrm>
            <a:off x="366141" y="205459"/>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9210988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1980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3281366"/>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057420534"/>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5981002"/>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266726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34592722"/>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6309876"/>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5204161"/>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36438574"/>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3750272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44820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3794237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2340805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59825730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5110689"/>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02408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49320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43641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53396570"/>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3762821327"/>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90756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416420282"/>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0"/>
            <a:ext cx="12434704" cy="6994521"/>
          </a:xfrm>
          <a:prstGeom prst="rect">
            <a:avLst/>
          </a:prstGeom>
        </p:spPr>
      </p:pic>
      <p:sp>
        <p:nvSpPr>
          <p:cNvPr id="2" name="Rectangle 1"/>
          <p:cNvSpPr/>
          <p:nvPr userDrawn="1"/>
        </p:nvSpPr>
        <p:spPr bwMode="auto">
          <a:xfrm>
            <a:off x="274638" y="2119163"/>
            <a:ext cx="6400800"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8"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8"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80" y="479425"/>
            <a:ext cx="1828800" cy="391754"/>
          </a:xfrm>
          <a:prstGeom prst="rect">
            <a:avLst/>
          </a:prstGeom>
        </p:spPr>
      </p:pic>
      <p:sp>
        <p:nvSpPr>
          <p:cNvPr id="10" name="Text Placeholder 2"/>
          <p:cNvSpPr txBox="1">
            <a:spLocks/>
          </p:cNvSpPr>
          <p:nvPr userDrawn="1"/>
        </p:nvSpPr>
        <p:spPr bwMode="auto">
          <a:xfrm>
            <a:off x="278781" y="6240432"/>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3344801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2"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80" y="6121924"/>
            <a:ext cx="1828800" cy="391754"/>
          </a:xfrm>
          <a:prstGeom prst="rect">
            <a:avLst/>
          </a:prstGeom>
        </p:spPr>
      </p:pic>
      <p:sp>
        <p:nvSpPr>
          <p:cNvPr id="6" name="Text Placeholder 2"/>
          <p:cNvSpPr txBox="1">
            <a:spLocks/>
          </p:cNvSpPr>
          <p:nvPr userDrawn="1"/>
        </p:nvSpPr>
        <p:spPr bwMode="auto">
          <a:xfrm>
            <a:off x="366141" y="205459"/>
            <a:ext cx="3017487" cy="548634"/>
          </a:xfrm>
          <a:prstGeom prst="rect">
            <a:avLst/>
          </a:prstGeom>
        </p:spPr>
        <p:txBody>
          <a:bodyPr vert="horz" wrap="square" lIns="146304" tIns="109728" rIns="146304"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8334586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4439349"/>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0" cy="2025170"/>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600" indent="0">
              <a:buNone/>
              <a:defRPr/>
            </a:lvl3pPr>
            <a:lvl4pPr marL="457200" indent="0">
              <a:buNone/>
              <a:defRPr/>
            </a:lvl4pPr>
            <a:lvl5pPr marL="6858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116888"/>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92795439"/>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025170"/>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94121644"/>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93346691"/>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3960356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4971548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68368"/>
          </a:xfrm>
        </p:spPr>
        <p:txBody>
          <a:bodyPr wrap="square">
            <a:spAutoFit/>
          </a:bodyPr>
          <a:lstStyle>
            <a:lvl1pPr marL="0" indent="0">
              <a:spcBef>
                <a:spcPts val="1224"/>
              </a:spcBef>
              <a:buClr>
                <a:schemeClr val="tx1"/>
              </a:buClr>
              <a:buFont typeface="Wingdings" pitchFamily="2" charset="2"/>
              <a:buNone/>
              <a:defRPr sz="36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45993261"/>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14578062"/>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6149787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6195394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1795831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3976234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9262791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68817320"/>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38220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855335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35512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7902658"/>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2888"/>
            <a:ext cx="11856403"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2016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30" y="3145040"/>
            <a:ext cx="3288506" cy="704444"/>
          </a:xfrm>
          <a:prstGeom prst="rect">
            <a:avLst/>
          </a:prstGeom>
        </p:spPr>
      </p:pic>
    </p:spTree>
    <p:extLst>
      <p:ext uri="{BB962C8B-B14F-4D97-AF65-F5344CB8AC3E}">
        <p14:creationId xmlns:p14="http://schemas.microsoft.com/office/powerpoint/2010/main" val="2788983170"/>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032382111"/>
      </p:ext>
    </p:extLst>
  </p:cSld>
  <p:clrMapOvr>
    <a:overrideClrMapping bg1="dk1" tx1="lt1" bg2="dk2" tx2="lt2" accent1="accent1" accent2="accent2" accent3="accent3" accent4="accent4" accent5="accent5" accent6="accent6" hlink="hlink" folHlink="folHlink"/>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slideLayout" Target="../slideLayouts/slideLayout59.xml"/><Relationship Id="rId18" Type="http://schemas.openxmlformats.org/officeDocument/2006/relationships/slideLayout" Target="../slideLayouts/slideLayout64.xml"/><Relationship Id="rId26" Type="http://schemas.openxmlformats.org/officeDocument/2006/relationships/image" Target="../media/image1.png"/><Relationship Id="rId3" Type="http://schemas.openxmlformats.org/officeDocument/2006/relationships/slideLayout" Target="../slideLayouts/slideLayout49.xml"/><Relationship Id="rId21" Type="http://schemas.openxmlformats.org/officeDocument/2006/relationships/slideLayout" Target="../slideLayouts/slideLayout67.xml"/><Relationship Id="rId7" Type="http://schemas.openxmlformats.org/officeDocument/2006/relationships/slideLayout" Target="../slideLayouts/slideLayout53.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5" Type="http://schemas.openxmlformats.org/officeDocument/2006/relationships/theme" Target="../theme/theme3.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20" Type="http://schemas.openxmlformats.org/officeDocument/2006/relationships/slideLayout" Target="../slideLayouts/slideLayout66.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24" Type="http://schemas.openxmlformats.org/officeDocument/2006/relationships/slideLayout" Target="../slideLayouts/slideLayout70.xml"/><Relationship Id="rId5" Type="http://schemas.openxmlformats.org/officeDocument/2006/relationships/slideLayout" Target="../slideLayouts/slideLayout51.xml"/><Relationship Id="rId15" Type="http://schemas.openxmlformats.org/officeDocument/2006/relationships/slideLayout" Target="../slideLayouts/slideLayout61.xml"/><Relationship Id="rId23" Type="http://schemas.openxmlformats.org/officeDocument/2006/relationships/slideLayout" Target="../slideLayouts/slideLayout69.xml"/><Relationship Id="rId10" Type="http://schemas.openxmlformats.org/officeDocument/2006/relationships/slideLayout" Target="../slideLayouts/slideLayout56.xml"/><Relationship Id="rId19" Type="http://schemas.openxmlformats.org/officeDocument/2006/relationships/slideLayout" Target="../slideLayouts/slideLayout65.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slideLayout" Target="../slideLayouts/slideLayout60.xml"/><Relationship Id="rId22" Type="http://schemas.openxmlformats.org/officeDocument/2006/relationships/slideLayout" Target="../slideLayouts/slideLayout6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8.xml"/><Relationship Id="rId13" Type="http://schemas.openxmlformats.org/officeDocument/2006/relationships/slideLayout" Target="../slideLayouts/slideLayout83.xml"/><Relationship Id="rId18" Type="http://schemas.openxmlformats.org/officeDocument/2006/relationships/slideLayout" Target="../slideLayouts/slideLayout88.xml"/><Relationship Id="rId3" Type="http://schemas.openxmlformats.org/officeDocument/2006/relationships/slideLayout" Target="../slideLayouts/slideLayout73.xml"/><Relationship Id="rId21" Type="http://schemas.openxmlformats.org/officeDocument/2006/relationships/slideLayout" Target="../slideLayouts/slideLayout91.xml"/><Relationship Id="rId7" Type="http://schemas.openxmlformats.org/officeDocument/2006/relationships/slideLayout" Target="../slideLayouts/slideLayout77.xml"/><Relationship Id="rId12" Type="http://schemas.openxmlformats.org/officeDocument/2006/relationships/slideLayout" Target="../slideLayouts/slideLayout82.xml"/><Relationship Id="rId17" Type="http://schemas.openxmlformats.org/officeDocument/2006/relationships/slideLayout" Target="../slideLayouts/slideLayout87.xml"/><Relationship Id="rId25" Type="http://schemas.openxmlformats.org/officeDocument/2006/relationships/image" Target="../media/image1.png"/><Relationship Id="rId2" Type="http://schemas.openxmlformats.org/officeDocument/2006/relationships/slideLayout" Target="../slideLayouts/slideLayout72.xml"/><Relationship Id="rId16" Type="http://schemas.openxmlformats.org/officeDocument/2006/relationships/slideLayout" Target="../slideLayouts/slideLayout86.xml"/><Relationship Id="rId20" Type="http://schemas.openxmlformats.org/officeDocument/2006/relationships/slideLayout" Target="../slideLayouts/slideLayout90.xml"/><Relationship Id="rId1" Type="http://schemas.openxmlformats.org/officeDocument/2006/relationships/slideLayout" Target="../slideLayouts/slideLayout71.xml"/><Relationship Id="rId6" Type="http://schemas.openxmlformats.org/officeDocument/2006/relationships/slideLayout" Target="../slideLayouts/slideLayout76.xml"/><Relationship Id="rId11" Type="http://schemas.openxmlformats.org/officeDocument/2006/relationships/slideLayout" Target="../slideLayouts/slideLayout81.xml"/><Relationship Id="rId24" Type="http://schemas.openxmlformats.org/officeDocument/2006/relationships/theme" Target="../theme/theme4.xml"/><Relationship Id="rId5" Type="http://schemas.openxmlformats.org/officeDocument/2006/relationships/slideLayout" Target="../slideLayouts/slideLayout75.xml"/><Relationship Id="rId15" Type="http://schemas.openxmlformats.org/officeDocument/2006/relationships/slideLayout" Target="../slideLayouts/slideLayout85.xml"/><Relationship Id="rId23" Type="http://schemas.openxmlformats.org/officeDocument/2006/relationships/slideLayout" Target="../slideLayouts/slideLayout93.xml"/><Relationship Id="rId10" Type="http://schemas.openxmlformats.org/officeDocument/2006/relationships/slideLayout" Target="../slideLayouts/slideLayout80.xml"/><Relationship Id="rId19" Type="http://schemas.openxmlformats.org/officeDocument/2006/relationships/slideLayout" Target="../slideLayouts/slideLayout89.xml"/><Relationship Id="rId4" Type="http://schemas.openxmlformats.org/officeDocument/2006/relationships/slideLayout" Target="../slideLayouts/slideLayout74.xml"/><Relationship Id="rId9" Type="http://schemas.openxmlformats.org/officeDocument/2006/relationships/slideLayout" Target="../slideLayouts/slideLayout79.xml"/><Relationship Id="rId14" Type="http://schemas.openxmlformats.org/officeDocument/2006/relationships/slideLayout" Target="../slideLayouts/slideLayout84.xml"/><Relationship Id="rId22" Type="http://schemas.openxmlformats.org/officeDocument/2006/relationships/slideLayout" Target="../slideLayouts/slideLayout9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319" r:id="rId24"/>
    <p:sldLayoutId id="2147484320" r:id="rId25"/>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6"/>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665892220"/>
      </p:ext>
    </p:extLst>
  </p:cSld>
  <p:clrMap bg1="lt1" tx1="dk1" bg2="lt2" tx2="dk2" accent1="accent1" accent2="accent2" accent3="accent3" accent4="accent4" accent5="accent5" accent6="accent6" hlink="hlink" folHlink="folHlink"/>
  <p:sldLayoutIdLst>
    <p:sldLayoutId id="2147484268" r:id="rId1"/>
    <p:sldLayoutId id="2147484269" r:id="rId2"/>
    <p:sldLayoutId id="2147484270" r:id="rId3"/>
    <p:sldLayoutId id="2147484271" r:id="rId4"/>
    <p:sldLayoutId id="2147484272" r:id="rId5"/>
    <p:sldLayoutId id="2147484273" r:id="rId6"/>
    <p:sldLayoutId id="2147484274" r:id="rId7"/>
    <p:sldLayoutId id="2147484275" r:id="rId8"/>
    <p:sldLayoutId id="2147484276" r:id="rId9"/>
    <p:sldLayoutId id="2147484277" r:id="rId10"/>
    <p:sldLayoutId id="2147484278" r:id="rId11"/>
    <p:sldLayoutId id="2147484279" r:id="rId12"/>
    <p:sldLayoutId id="2147484280" r:id="rId13"/>
    <p:sldLayoutId id="2147484281" r:id="rId14"/>
    <p:sldLayoutId id="2147484282" r:id="rId15"/>
    <p:sldLayoutId id="2147484283" r:id="rId16"/>
    <p:sldLayoutId id="2147484284" r:id="rId17"/>
    <p:sldLayoutId id="2147484285" r:id="rId18"/>
    <p:sldLayoutId id="2147484286" r:id="rId19"/>
    <p:sldLayoutId id="2147484287" r:id="rId20"/>
    <p:sldLayoutId id="2147484288" r:id="rId21"/>
    <p:sldLayoutId id="2147484289" r:id="rId22"/>
    <p:sldLayoutId id="2147484290" r:id="rId23"/>
    <p:sldLayoutId id="2147484291" r:id="rId24"/>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5"/>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865792525"/>
      </p:ext>
    </p:extLst>
  </p:cSld>
  <p:clrMap bg1="lt1" tx1="dk1" bg2="lt2" tx2="dk2" accent1="accent1" accent2="accent2" accent3="accent3" accent4="accent4" accent5="accent5" accent6="accent6" hlink="hlink" folHlink="folHlink"/>
  <p:sldLayoutIdLst>
    <p:sldLayoutId id="2147484293" r:id="rId1"/>
    <p:sldLayoutId id="2147484294" r:id="rId2"/>
    <p:sldLayoutId id="2147484295" r:id="rId3"/>
    <p:sldLayoutId id="2147484296" r:id="rId4"/>
    <p:sldLayoutId id="2147484297" r:id="rId5"/>
    <p:sldLayoutId id="2147484298" r:id="rId6"/>
    <p:sldLayoutId id="2147484299" r:id="rId7"/>
    <p:sldLayoutId id="2147484300" r:id="rId8"/>
    <p:sldLayoutId id="2147484301" r:id="rId9"/>
    <p:sldLayoutId id="2147484302" r:id="rId10"/>
    <p:sldLayoutId id="2147484303" r:id="rId11"/>
    <p:sldLayoutId id="2147484304" r:id="rId12"/>
    <p:sldLayoutId id="2147484305" r:id="rId13"/>
    <p:sldLayoutId id="2147484306" r:id="rId14"/>
    <p:sldLayoutId id="2147484307" r:id="rId15"/>
    <p:sldLayoutId id="2147484308" r:id="rId16"/>
    <p:sldLayoutId id="2147484309" r:id="rId17"/>
    <p:sldLayoutId id="2147484310" r:id="rId18"/>
    <p:sldLayoutId id="2147484311" r:id="rId19"/>
    <p:sldLayoutId id="2147484312" r:id="rId20"/>
    <p:sldLayoutId id="2147484313" r:id="rId21"/>
    <p:sldLayoutId id="2147484314" r:id="rId22"/>
    <p:sldLayoutId id="2147484315" r:id="rId2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70.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7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2.xml"/><Relationship Id="rId1" Type="http://schemas.openxmlformats.org/officeDocument/2006/relationships/slideLayout" Target="../slideLayouts/slideLayout6.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4.xml"/><Relationship Id="rId1" Type="http://schemas.openxmlformats.org/officeDocument/2006/relationships/slideLayout" Target="../slideLayouts/slideLayout6.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8.xml"/><Relationship Id="rId1" Type="http://schemas.openxmlformats.org/officeDocument/2006/relationships/slideLayout" Target="../slideLayouts/slideLayout6.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3.xml"/><Relationship Id="rId1" Type="http://schemas.openxmlformats.org/officeDocument/2006/relationships/slideLayout" Target="../slideLayouts/slideLayout21.xml"/><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21.xml"/><Relationship Id="rId5" Type="http://schemas.openxmlformats.org/officeDocument/2006/relationships/image" Target="../media/image22.png"/><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0.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2" y="2125677"/>
            <a:ext cx="6402388" cy="3657560"/>
          </a:xfrm>
        </p:spPr>
        <p:txBody>
          <a:bodyPr/>
          <a:lstStyle/>
          <a:p>
            <a:br>
              <a:rPr lang="en-US" sz="4000" dirty="0"/>
            </a:br>
            <a:r>
              <a:rPr lang="en-US" sz="4000" dirty="0"/>
              <a:t>Module 2: Azure SQL Databases</a:t>
            </a:r>
            <a:br>
              <a:rPr lang="en-US" sz="4000" dirty="0"/>
            </a:br>
            <a:br>
              <a:rPr lang="en-US" sz="4000"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Azure SQL Database Firewall</a:t>
            </a:r>
            <a:endParaRPr lang="en-US" sz="4000">
              <a:solidFill>
                <a:schemeClr val="accent3"/>
              </a:solidFill>
            </a:endParaRPr>
          </a:p>
        </p:txBody>
      </p:sp>
      <p:graphicFrame>
        <p:nvGraphicFramePr>
          <p:cNvPr id="5" name="Diagram 4"/>
          <p:cNvGraphicFramePr/>
          <p:nvPr>
            <p:extLst/>
          </p:nvPr>
        </p:nvGraphicFramePr>
        <p:xfrm>
          <a:off x="5022104" y="1212850"/>
          <a:ext cx="7139733" cy="44939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08037" y="1195386"/>
            <a:ext cx="4440514" cy="5440364"/>
          </a:xfrm>
          <a:prstGeom prst="rect">
            <a:avLst/>
          </a:prstGeom>
        </p:spPr>
      </p:pic>
    </p:spTree>
    <p:extLst>
      <p:ext uri="{BB962C8B-B14F-4D97-AF65-F5344CB8AC3E}">
        <p14:creationId xmlns:p14="http://schemas.microsoft.com/office/powerpoint/2010/main" val="2541973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solidFill>
                  <a:schemeClr val="accent3"/>
                </a:solidFill>
              </a:rPr>
              <a:t>Create the database</a:t>
            </a:r>
          </a:p>
        </p:txBody>
      </p:sp>
      <p:sp>
        <p:nvSpPr>
          <p:cNvPr id="5" name="Text Placeholder 4"/>
          <p:cNvSpPr>
            <a:spLocks noGrp="1"/>
          </p:cNvSpPr>
          <p:nvPr>
            <p:ph type="body" sz="quarter" idx="10"/>
          </p:nvPr>
        </p:nvSpPr>
        <p:spPr>
          <a:xfrm>
            <a:off x="274638" y="2160743"/>
            <a:ext cx="11887199" cy="2673039"/>
          </a:xfrm>
        </p:spPr>
        <p:txBody>
          <a:bodyPr/>
          <a:lstStyle/>
          <a:p>
            <a:r>
              <a:rPr lang="en-US"/>
              <a:t>New-</a:t>
            </a:r>
            <a:r>
              <a:rPr lang="en-US" err="1"/>
              <a:t>AzureSqlDatabase</a:t>
            </a:r>
            <a:r>
              <a:rPr lang="en-US"/>
              <a:t> -</a:t>
            </a:r>
            <a:r>
              <a:rPr lang="en-US" err="1"/>
              <a:t>ResourceGroupName</a:t>
            </a:r>
            <a:r>
              <a:rPr lang="en-US"/>
              <a:t> "</a:t>
            </a:r>
            <a:r>
              <a:rPr lang="en-US" err="1"/>
              <a:t>resourcegroupsqlgsps</a:t>
            </a:r>
            <a:r>
              <a:rPr lang="en-US"/>
              <a:t>" </a:t>
            </a:r>
          </a:p>
          <a:p>
            <a:r>
              <a:rPr lang="en-US"/>
              <a:t>-</a:t>
            </a:r>
            <a:r>
              <a:rPr lang="en-US" err="1"/>
              <a:t>ServerName</a:t>
            </a:r>
            <a:r>
              <a:rPr lang="en-US"/>
              <a:t> "server1" -</a:t>
            </a:r>
            <a:r>
              <a:rPr lang="en-US" err="1"/>
              <a:t>DatabaseName</a:t>
            </a:r>
            <a:r>
              <a:rPr lang="en-US"/>
              <a:t> "database1" </a:t>
            </a:r>
          </a:p>
          <a:p>
            <a:r>
              <a:rPr lang="en-US"/>
              <a:t>-Edition "Standard" -</a:t>
            </a:r>
            <a:r>
              <a:rPr lang="en-US" err="1"/>
              <a:t>RequestedServiceObjectiveName</a:t>
            </a:r>
            <a:r>
              <a:rPr lang="en-US"/>
              <a:t> "S1" </a:t>
            </a:r>
          </a:p>
        </p:txBody>
      </p:sp>
      <p:sp>
        <p:nvSpPr>
          <p:cNvPr id="6" name="Text Placeholder 4"/>
          <p:cNvSpPr txBox="1">
            <a:spLocks/>
          </p:cNvSpPr>
          <p:nvPr/>
        </p:nvSpPr>
        <p:spPr>
          <a:xfrm>
            <a:off x="274638" y="2668574"/>
            <a:ext cx="11887199" cy="165737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33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3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CREATE DATABASE </a:t>
            </a:r>
            <a:r>
              <a:rPr kumimoji="0" lang="en-US" sz="3300" b="0" i="0" u="none" strike="noStrike" kern="1200" cap="none" spc="0" normalizeH="0" baseline="0" noProof="0" err="1">
                <a:ln>
                  <a:noFill/>
                </a:ln>
                <a:gradFill>
                  <a:gsLst>
                    <a:gs pos="1250">
                      <a:srgbClr val="000000"/>
                    </a:gs>
                    <a:gs pos="100000">
                      <a:srgbClr val="000000"/>
                    </a:gs>
                  </a:gsLst>
                  <a:lin ang="5400000" scaled="0"/>
                </a:gradFill>
                <a:effectLst/>
                <a:uLnTx/>
                <a:uFillTx/>
                <a:latin typeface="Consolas" panose="020B0609020204030204" pitchFamily="49" charset="0"/>
                <a:ea typeface="+mn-ea"/>
              </a:rPr>
              <a:t>MyFirstAzureSQLDatabase</a:t>
            </a:r>
            <a:r>
              <a:rPr kumimoji="0" lang="en-US" sz="33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 </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3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(MAXSIZE = 500 MB, EDITION = 'standard', SERVICE_OBJECTIVE = 'S1'); </a:t>
            </a:r>
          </a:p>
        </p:txBody>
      </p:sp>
      <p:pic>
        <p:nvPicPr>
          <p:cNvPr id="7" name="Picture 6"/>
          <p:cNvPicPr>
            <a:picLocks noChangeAspect="1"/>
          </p:cNvPicPr>
          <p:nvPr/>
        </p:nvPicPr>
        <p:blipFill>
          <a:blip r:embed="rId3"/>
          <a:stretch>
            <a:fillRect/>
          </a:stretch>
        </p:blipFill>
        <p:spPr>
          <a:xfrm>
            <a:off x="2584275" y="2219929"/>
            <a:ext cx="7267925" cy="2554666"/>
          </a:xfrm>
          <a:prstGeom prst="rect">
            <a:avLst/>
          </a:prstGeom>
        </p:spPr>
      </p:pic>
    </p:spTree>
    <p:extLst>
      <p:ext uri="{BB962C8B-B14F-4D97-AF65-F5344CB8AC3E}">
        <p14:creationId xmlns:p14="http://schemas.microsoft.com/office/powerpoint/2010/main" val="1839611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xit" presetSubtype="0" fill="hold" grpId="1" nodeType="withEffect">
                                  <p:stCondLst>
                                    <p:cond delay="0"/>
                                  </p:stCondLst>
                                  <p:childTnLst>
                                    <p:set>
                                      <p:cBhvr>
                                        <p:cTn id="22" dur="1" fill="hold">
                                          <p:stCondLst>
                                            <p:cond delay="0"/>
                                          </p:stCondLst>
                                        </p:cTn>
                                        <p:tgtEl>
                                          <p:spTgt spid="5">
                                            <p:txEl>
                                              <p:pRg st="0" end="0"/>
                                            </p:txEl>
                                          </p:spTgt>
                                        </p:tgtEl>
                                        <p:attrNameLst>
                                          <p:attrName>style.visibility</p:attrName>
                                        </p:attrNameLst>
                                      </p:cBhvr>
                                      <p:to>
                                        <p:strVal val="hidden"/>
                                      </p:to>
                                    </p:set>
                                  </p:childTnLst>
                                </p:cTn>
                              </p:par>
                              <p:par>
                                <p:cTn id="23" presetID="1" presetClass="exit" presetSubtype="0" fill="hold" grpId="1" nodeType="withEffect">
                                  <p:stCondLst>
                                    <p:cond delay="0"/>
                                  </p:stCondLst>
                                  <p:childTnLst>
                                    <p:set>
                                      <p:cBhvr>
                                        <p:cTn id="24" dur="1" fill="hold">
                                          <p:stCondLst>
                                            <p:cond delay="0"/>
                                          </p:stCondLst>
                                        </p:cTn>
                                        <p:tgtEl>
                                          <p:spTgt spid="5">
                                            <p:txEl>
                                              <p:pRg st="1" end="1"/>
                                            </p:txEl>
                                          </p:spTgt>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5">
                                            <p:txEl>
                                              <p:pRg st="2" end="2"/>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5" grpId="1" build="p"/>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3"/>
          <a:srcRect l="20120" r="20120"/>
          <a:stretch>
            <a:fillRect/>
          </a:stretch>
        </p:blipFill>
        <p:spPr/>
      </p:pic>
      <p:sp>
        <p:nvSpPr>
          <p:cNvPr id="6" name="Title 1"/>
          <p:cNvSpPr>
            <a:spLocks noGrp="1"/>
          </p:cNvSpPr>
          <p:nvPr>
            <p:ph type="title"/>
          </p:nvPr>
        </p:nvSpPr>
        <p:spPr>
          <a:xfrm>
            <a:off x="37644" y="296862"/>
            <a:ext cx="5867400" cy="1292662"/>
          </a:xfrm>
        </p:spPr>
        <p:txBody>
          <a:bodyPr/>
          <a:lstStyle/>
          <a:p>
            <a:r>
              <a:rPr lang="en-US" sz="4000"/>
              <a:t>Demonstration: </a:t>
            </a:r>
            <a:r>
              <a:rPr lang="en-US" sz="4000">
                <a:solidFill>
                  <a:schemeClr val="accent3"/>
                </a:solidFill>
              </a:rPr>
              <a:t>Create your first Azure SQL Database</a:t>
            </a:r>
          </a:p>
        </p:txBody>
      </p:sp>
      <p:sp>
        <p:nvSpPr>
          <p:cNvPr id="7" name="Title 1"/>
          <p:cNvSpPr txBox="1">
            <a:spLocks/>
          </p:cNvSpPr>
          <p:nvPr/>
        </p:nvSpPr>
        <p:spPr>
          <a:xfrm>
            <a:off x="228144" y="3268662"/>
            <a:ext cx="5486399" cy="2179058"/>
          </a:xfrm>
          <a:prstGeom prst="rect">
            <a:avLst/>
          </a:prstGeom>
        </p:spPr>
        <p:txBody>
          <a:bodyPr vert="horz" wrap="square" lIns="146304" tIns="91440" rIns="146304" bIns="91440" rtlCol="0" anchor="t">
            <a:spAutoFit/>
          </a:bodyPr>
          <a:lstStyle>
            <a:lvl1pPr algn="l" defTabSz="932742" rtl="0" eaLnBrk="1" latinLnBrk="0" hangingPunct="1">
              <a:lnSpc>
                <a:spcPct val="90000"/>
              </a:lnSpc>
              <a:spcBef>
                <a:spcPct val="0"/>
              </a:spcBef>
              <a:buNone/>
              <a:defRPr lang="en-US" sz="6600"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102" normalizeH="0" baseline="0" noProof="0">
                <a:ln w="3175">
                  <a:noFill/>
                </a:ln>
                <a:solidFill>
                  <a:srgbClr val="505050"/>
                </a:solidFill>
                <a:effectLst/>
                <a:uLnTx/>
                <a:uFillTx/>
                <a:latin typeface="Segoe UI Light"/>
                <a:ea typeface="+mn-ea"/>
                <a:cs typeface="Segoe UI" pitchFamily="34" charset="0"/>
              </a:rPr>
              <a:t>Create a new server, configure the firewall rules and create an Azure SQL Database</a:t>
            </a:r>
          </a:p>
        </p:txBody>
      </p:sp>
    </p:spTree>
    <p:extLst>
      <p:ext uri="{BB962C8B-B14F-4D97-AF65-F5344CB8AC3E}">
        <p14:creationId xmlns:p14="http://schemas.microsoft.com/office/powerpoint/2010/main" val="390541769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SQL Server Management Studio</a:t>
            </a:r>
            <a:endParaRPr lang="en-US" sz="4000">
              <a:solidFill>
                <a:schemeClr val="accent3"/>
              </a:solidFill>
            </a:endParaRPr>
          </a:p>
        </p:txBody>
      </p:sp>
      <p:sp>
        <p:nvSpPr>
          <p:cNvPr id="5" name="Freeform 4"/>
          <p:cNvSpPr/>
          <p:nvPr/>
        </p:nvSpPr>
        <p:spPr>
          <a:xfrm>
            <a:off x="311432" y="1105207"/>
            <a:ext cx="3061325" cy="1782455"/>
          </a:xfrm>
          <a:custGeom>
            <a:avLst/>
            <a:gdLst>
              <a:gd name="connsiteX0" fmla="*/ 0 w 3122711"/>
              <a:gd name="connsiteY0" fmla="*/ 187363 h 1873627"/>
              <a:gd name="connsiteX1" fmla="*/ 187363 w 3122711"/>
              <a:gd name="connsiteY1" fmla="*/ 0 h 1873627"/>
              <a:gd name="connsiteX2" fmla="*/ 2935348 w 3122711"/>
              <a:gd name="connsiteY2" fmla="*/ 0 h 1873627"/>
              <a:gd name="connsiteX3" fmla="*/ 3122711 w 3122711"/>
              <a:gd name="connsiteY3" fmla="*/ 187363 h 1873627"/>
              <a:gd name="connsiteX4" fmla="*/ 3122711 w 3122711"/>
              <a:gd name="connsiteY4" fmla="*/ 1686264 h 1873627"/>
              <a:gd name="connsiteX5" fmla="*/ 2935348 w 3122711"/>
              <a:gd name="connsiteY5" fmla="*/ 1873627 h 1873627"/>
              <a:gd name="connsiteX6" fmla="*/ 187363 w 3122711"/>
              <a:gd name="connsiteY6" fmla="*/ 1873627 h 1873627"/>
              <a:gd name="connsiteX7" fmla="*/ 0 w 3122711"/>
              <a:gd name="connsiteY7" fmla="*/ 1686264 h 1873627"/>
              <a:gd name="connsiteX8" fmla="*/ 0 w 3122711"/>
              <a:gd name="connsiteY8" fmla="*/ 187363 h 1873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2711" h="1873627">
                <a:moveTo>
                  <a:pt x="0" y="187363"/>
                </a:moveTo>
                <a:cubicBezTo>
                  <a:pt x="0" y="83885"/>
                  <a:pt x="83885" y="0"/>
                  <a:pt x="187363" y="0"/>
                </a:cubicBezTo>
                <a:lnTo>
                  <a:pt x="2935348" y="0"/>
                </a:lnTo>
                <a:cubicBezTo>
                  <a:pt x="3038826" y="0"/>
                  <a:pt x="3122711" y="83885"/>
                  <a:pt x="3122711" y="187363"/>
                </a:cubicBezTo>
                <a:lnTo>
                  <a:pt x="3122711" y="1686264"/>
                </a:lnTo>
                <a:cubicBezTo>
                  <a:pt x="3122711" y="1789742"/>
                  <a:pt x="3038826" y="1873627"/>
                  <a:pt x="2935348" y="1873627"/>
                </a:cubicBezTo>
                <a:lnTo>
                  <a:pt x="187363" y="1873627"/>
                </a:lnTo>
                <a:cubicBezTo>
                  <a:pt x="83885" y="1873627"/>
                  <a:pt x="0" y="1789742"/>
                  <a:pt x="0" y="1686264"/>
                </a:cubicBezTo>
                <a:lnTo>
                  <a:pt x="0" y="187363"/>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62116" tIns="162116" rIns="162116" bIns="162116" numCol="1" spcCol="1270" anchor="ctr" anchorCtr="0">
            <a:noAutofit/>
          </a:bodyPr>
          <a:lstStyle/>
          <a:p>
            <a:pPr marL="0" marR="0" lvl="0" indent="0" algn="ctr" defTabSz="1263656" rtl="0" eaLnBrk="1" fontAlgn="auto" latinLnBrk="0" hangingPunct="1">
              <a:lnSpc>
                <a:spcPct val="90000"/>
              </a:lnSpc>
              <a:spcBef>
                <a:spcPts val="0"/>
              </a:spcBef>
              <a:spcAft>
                <a:spcPct val="35000"/>
              </a:spcAft>
              <a:buClrTx/>
              <a:buSzTx/>
              <a:buFontTx/>
              <a:buNone/>
              <a:tabLst/>
              <a:defRPr/>
            </a:pPr>
            <a:r>
              <a:rPr kumimoji="0" lang="en-US" sz="2843" b="0" i="0" u="none" strike="noStrike" kern="1200" cap="none" spc="0" normalizeH="0" baseline="0" noProof="0">
                <a:ln>
                  <a:noFill/>
                </a:ln>
                <a:solidFill>
                  <a:srgbClr val="FFFFFF"/>
                </a:solidFill>
                <a:effectLst/>
                <a:uLnTx/>
                <a:uFillTx/>
                <a:latin typeface="Segoe UI"/>
                <a:ea typeface="+mn-ea"/>
                <a:cs typeface="+mn-cs"/>
              </a:rPr>
              <a:t>Download the latest version of SSMS</a:t>
            </a:r>
            <a:endParaRPr kumimoji="0" lang="nl-BE" sz="2843" b="0" i="0" u="none" strike="noStrike" kern="1200" cap="none" spc="0" normalizeH="0" baseline="0" noProof="0">
              <a:ln>
                <a:noFill/>
              </a:ln>
              <a:solidFill>
                <a:srgbClr val="FFFFFF"/>
              </a:solidFill>
              <a:effectLst/>
              <a:uLnTx/>
              <a:uFillTx/>
              <a:latin typeface="Segoe UI"/>
              <a:ea typeface="+mn-ea"/>
              <a:cs typeface="+mn-cs"/>
            </a:endParaRPr>
          </a:p>
        </p:txBody>
      </p:sp>
      <p:sp>
        <p:nvSpPr>
          <p:cNvPr id="6" name="Freeform 5"/>
          <p:cNvSpPr/>
          <p:nvPr/>
        </p:nvSpPr>
        <p:spPr>
          <a:xfrm>
            <a:off x="3678890" y="1644000"/>
            <a:ext cx="649000" cy="759208"/>
          </a:xfrm>
          <a:custGeom>
            <a:avLst/>
            <a:gdLst>
              <a:gd name="connsiteX0" fmla="*/ 0 w 662014"/>
              <a:gd name="connsiteY0" fmla="*/ 154886 h 774432"/>
              <a:gd name="connsiteX1" fmla="*/ 331007 w 662014"/>
              <a:gd name="connsiteY1" fmla="*/ 154886 h 774432"/>
              <a:gd name="connsiteX2" fmla="*/ 331007 w 662014"/>
              <a:gd name="connsiteY2" fmla="*/ 0 h 774432"/>
              <a:gd name="connsiteX3" fmla="*/ 662014 w 662014"/>
              <a:gd name="connsiteY3" fmla="*/ 387216 h 774432"/>
              <a:gd name="connsiteX4" fmla="*/ 331007 w 662014"/>
              <a:gd name="connsiteY4" fmla="*/ 774432 h 774432"/>
              <a:gd name="connsiteX5" fmla="*/ 331007 w 662014"/>
              <a:gd name="connsiteY5" fmla="*/ 619546 h 774432"/>
              <a:gd name="connsiteX6" fmla="*/ 0 w 662014"/>
              <a:gd name="connsiteY6" fmla="*/ 619546 h 774432"/>
              <a:gd name="connsiteX7" fmla="*/ 0 w 662014"/>
              <a:gd name="connsiteY7" fmla="*/ 154886 h 77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2014" h="774432">
                <a:moveTo>
                  <a:pt x="0" y="154886"/>
                </a:moveTo>
                <a:lnTo>
                  <a:pt x="331007" y="154886"/>
                </a:lnTo>
                <a:lnTo>
                  <a:pt x="331007" y="0"/>
                </a:lnTo>
                <a:lnTo>
                  <a:pt x="662014" y="387216"/>
                </a:lnTo>
                <a:lnTo>
                  <a:pt x="331007" y="774432"/>
                </a:lnTo>
                <a:lnTo>
                  <a:pt x="331007" y="619546"/>
                </a:lnTo>
                <a:lnTo>
                  <a:pt x="0" y="619546"/>
                </a:lnTo>
                <a:lnTo>
                  <a:pt x="0" y="154886"/>
                </a:lnTo>
                <a:close/>
              </a:path>
            </a:pathLst>
          </a:custGeom>
        </p:spPr>
        <p:style>
          <a:lnRef idx="0">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0" tIns="151841" rIns="194700" bIns="151841" numCol="1" spcCol="1270" anchor="ctr" anchorCtr="0">
            <a:noAutofit/>
          </a:bodyPr>
          <a:lstStyle/>
          <a:p>
            <a:pPr marL="0" marR="0" lvl="0" indent="0" algn="ctr" defTabSz="1002210" rtl="0" eaLnBrk="1" fontAlgn="auto" latinLnBrk="0" hangingPunct="1">
              <a:lnSpc>
                <a:spcPct val="90000"/>
              </a:lnSpc>
              <a:spcBef>
                <a:spcPts val="0"/>
              </a:spcBef>
              <a:spcAft>
                <a:spcPct val="35000"/>
              </a:spcAft>
              <a:buClrTx/>
              <a:buSzTx/>
              <a:buFontTx/>
              <a:buNone/>
              <a:tabLst/>
              <a:defRPr/>
            </a:pPr>
            <a:endParaRPr kumimoji="0" lang="en-US" sz="2255" b="0" i="0" u="none" strike="noStrike" kern="1200" cap="none" spc="0" normalizeH="0" baseline="0" noProof="0">
              <a:ln>
                <a:noFill/>
              </a:ln>
              <a:solidFill>
                <a:srgbClr val="FFFFFF"/>
              </a:solidFill>
              <a:effectLst/>
              <a:uLnTx/>
              <a:uFillTx/>
              <a:latin typeface="Segoe UI"/>
              <a:ea typeface="+mn-ea"/>
              <a:cs typeface="+mn-cs"/>
            </a:endParaRPr>
          </a:p>
        </p:txBody>
      </p:sp>
      <p:sp>
        <p:nvSpPr>
          <p:cNvPr id="7" name="Freeform 6"/>
          <p:cNvSpPr/>
          <p:nvPr/>
        </p:nvSpPr>
        <p:spPr>
          <a:xfrm>
            <a:off x="4597289" y="1105207"/>
            <a:ext cx="3061325" cy="1836795"/>
          </a:xfrm>
          <a:custGeom>
            <a:avLst/>
            <a:gdLst>
              <a:gd name="connsiteX0" fmla="*/ 0 w 3122711"/>
              <a:gd name="connsiteY0" fmla="*/ 187363 h 1873627"/>
              <a:gd name="connsiteX1" fmla="*/ 187363 w 3122711"/>
              <a:gd name="connsiteY1" fmla="*/ 0 h 1873627"/>
              <a:gd name="connsiteX2" fmla="*/ 2935348 w 3122711"/>
              <a:gd name="connsiteY2" fmla="*/ 0 h 1873627"/>
              <a:gd name="connsiteX3" fmla="*/ 3122711 w 3122711"/>
              <a:gd name="connsiteY3" fmla="*/ 187363 h 1873627"/>
              <a:gd name="connsiteX4" fmla="*/ 3122711 w 3122711"/>
              <a:gd name="connsiteY4" fmla="*/ 1686264 h 1873627"/>
              <a:gd name="connsiteX5" fmla="*/ 2935348 w 3122711"/>
              <a:gd name="connsiteY5" fmla="*/ 1873627 h 1873627"/>
              <a:gd name="connsiteX6" fmla="*/ 187363 w 3122711"/>
              <a:gd name="connsiteY6" fmla="*/ 1873627 h 1873627"/>
              <a:gd name="connsiteX7" fmla="*/ 0 w 3122711"/>
              <a:gd name="connsiteY7" fmla="*/ 1686264 h 1873627"/>
              <a:gd name="connsiteX8" fmla="*/ 0 w 3122711"/>
              <a:gd name="connsiteY8" fmla="*/ 187363 h 1873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2711" h="1873627">
                <a:moveTo>
                  <a:pt x="0" y="187363"/>
                </a:moveTo>
                <a:cubicBezTo>
                  <a:pt x="0" y="83885"/>
                  <a:pt x="83885" y="0"/>
                  <a:pt x="187363" y="0"/>
                </a:cubicBezTo>
                <a:lnTo>
                  <a:pt x="2935348" y="0"/>
                </a:lnTo>
                <a:cubicBezTo>
                  <a:pt x="3038826" y="0"/>
                  <a:pt x="3122711" y="83885"/>
                  <a:pt x="3122711" y="187363"/>
                </a:cubicBezTo>
                <a:lnTo>
                  <a:pt x="3122711" y="1686264"/>
                </a:lnTo>
                <a:cubicBezTo>
                  <a:pt x="3122711" y="1789742"/>
                  <a:pt x="3038826" y="1873627"/>
                  <a:pt x="2935348" y="1873627"/>
                </a:cubicBezTo>
                <a:lnTo>
                  <a:pt x="187363" y="1873627"/>
                </a:lnTo>
                <a:cubicBezTo>
                  <a:pt x="83885" y="1873627"/>
                  <a:pt x="0" y="1789742"/>
                  <a:pt x="0" y="1686264"/>
                </a:cubicBezTo>
                <a:lnTo>
                  <a:pt x="0" y="187363"/>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62116" tIns="162116" rIns="162116" bIns="162116" numCol="1" spcCol="1270" anchor="ctr" anchorCtr="0">
            <a:noAutofit/>
          </a:bodyPr>
          <a:lstStyle/>
          <a:p>
            <a:pPr marL="0" marR="0" lvl="0" indent="0" algn="ctr" defTabSz="1263656" rtl="0" eaLnBrk="1" fontAlgn="auto" latinLnBrk="0" hangingPunct="1">
              <a:lnSpc>
                <a:spcPct val="90000"/>
              </a:lnSpc>
              <a:spcBef>
                <a:spcPts val="0"/>
              </a:spcBef>
              <a:spcAft>
                <a:spcPct val="35000"/>
              </a:spcAft>
              <a:buClrTx/>
              <a:buSzTx/>
              <a:buFontTx/>
              <a:buNone/>
              <a:tabLst/>
              <a:defRPr/>
            </a:pPr>
            <a:r>
              <a:rPr kumimoji="0" lang="en-US" sz="2843" b="0" i="0" u="none" strike="noStrike" kern="1200" cap="none" spc="0" normalizeH="0" baseline="0" noProof="0">
                <a:ln>
                  <a:noFill/>
                </a:ln>
                <a:solidFill>
                  <a:srgbClr val="FFFFFF"/>
                </a:solidFill>
                <a:effectLst/>
                <a:uLnTx/>
                <a:uFillTx/>
                <a:latin typeface="Segoe UI"/>
                <a:ea typeface="+mn-ea"/>
                <a:cs typeface="+mn-cs"/>
              </a:rPr>
              <a:t>Get your fully qualified Azure SQL server name</a:t>
            </a:r>
            <a:endParaRPr kumimoji="0" lang="nl-BE" sz="2843" b="0" i="0" u="none" strike="noStrike" kern="1200" cap="none" spc="0" normalizeH="0" baseline="0" noProof="0">
              <a:ln>
                <a:noFill/>
              </a:ln>
              <a:solidFill>
                <a:srgbClr val="FFFFFF"/>
              </a:solidFill>
              <a:effectLst/>
              <a:uLnTx/>
              <a:uFillTx/>
              <a:latin typeface="Segoe UI"/>
              <a:ea typeface="+mn-ea"/>
              <a:cs typeface="+mn-cs"/>
            </a:endParaRPr>
          </a:p>
        </p:txBody>
      </p:sp>
      <p:sp>
        <p:nvSpPr>
          <p:cNvPr id="8" name="Freeform 7"/>
          <p:cNvSpPr/>
          <p:nvPr/>
        </p:nvSpPr>
        <p:spPr>
          <a:xfrm>
            <a:off x="7964747" y="1644000"/>
            <a:ext cx="649000" cy="759208"/>
          </a:xfrm>
          <a:custGeom>
            <a:avLst/>
            <a:gdLst>
              <a:gd name="connsiteX0" fmla="*/ 0 w 662014"/>
              <a:gd name="connsiteY0" fmla="*/ 154886 h 774432"/>
              <a:gd name="connsiteX1" fmla="*/ 331007 w 662014"/>
              <a:gd name="connsiteY1" fmla="*/ 154886 h 774432"/>
              <a:gd name="connsiteX2" fmla="*/ 331007 w 662014"/>
              <a:gd name="connsiteY2" fmla="*/ 0 h 774432"/>
              <a:gd name="connsiteX3" fmla="*/ 662014 w 662014"/>
              <a:gd name="connsiteY3" fmla="*/ 387216 h 774432"/>
              <a:gd name="connsiteX4" fmla="*/ 331007 w 662014"/>
              <a:gd name="connsiteY4" fmla="*/ 774432 h 774432"/>
              <a:gd name="connsiteX5" fmla="*/ 331007 w 662014"/>
              <a:gd name="connsiteY5" fmla="*/ 619546 h 774432"/>
              <a:gd name="connsiteX6" fmla="*/ 0 w 662014"/>
              <a:gd name="connsiteY6" fmla="*/ 619546 h 774432"/>
              <a:gd name="connsiteX7" fmla="*/ 0 w 662014"/>
              <a:gd name="connsiteY7" fmla="*/ 154886 h 77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2014" h="774432">
                <a:moveTo>
                  <a:pt x="0" y="154886"/>
                </a:moveTo>
                <a:lnTo>
                  <a:pt x="331007" y="154886"/>
                </a:lnTo>
                <a:lnTo>
                  <a:pt x="331007" y="0"/>
                </a:lnTo>
                <a:lnTo>
                  <a:pt x="662014" y="387216"/>
                </a:lnTo>
                <a:lnTo>
                  <a:pt x="331007" y="774432"/>
                </a:lnTo>
                <a:lnTo>
                  <a:pt x="331007" y="619546"/>
                </a:lnTo>
                <a:lnTo>
                  <a:pt x="0" y="619546"/>
                </a:lnTo>
                <a:lnTo>
                  <a:pt x="0" y="154886"/>
                </a:lnTo>
                <a:close/>
              </a:path>
            </a:pathLst>
          </a:custGeom>
        </p:spPr>
        <p:style>
          <a:lnRef idx="0">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0" tIns="151841" rIns="194700" bIns="151841" numCol="1" spcCol="1270" anchor="ctr" anchorCtr="0">
            <a:noAutofit/>
          </a:bodyPr>
          <a:lstStyle/>
          <a:p>
            <a:pPr marL="0" marR="0" lvl="0" indent="0" algn="ctr" defTabSz="1002210" rtl="0" eaLnBrk="1" fontAlgn="auto" latinLnBrk="0" hangingPunct="1">
              <a:lnSpc>
                <a:spcPct val="90000"/>
              </a:lnSpc>
              <a:spcBef>
                <a:spcPts val="0"/>
              </a:spcBef>
              <a:spcAft>
                <a:spcPct val="35000"/>
              </a:spcAft>
              <a:buClrTx/>
              <a:buSzTx/>
              <a:buFontTx/>
              <a:buNone/>
              <a:tabLst/>
              <a:defRPr/>
            </a:pPr>
            <a:endParaRPr kumimoji="0" lang="en-US" sz="2255" b="0" i="0" u="none" strike="noStrike" kern="1200" cap="none" spc="0" normalizeH="0" baseline="0" noProof="0">
              <a:ln>
                <a:noFill/>
              </a:ln>
              <a:solidFill>
                <a:srgbClr val="FFFFFF"/>
              </a:solidFill>
              <a:effectLst/>
              <a:uLnTx/>
              <a:uFillTx/>
              <a:latin typeface="Segoe UI"/>
              <a:ea typeface="+mn-ea"/>
              <a:cs typeface="+mn-cs"/>
            </a:endParaRPr>
          </a:p>
        </p:txBody>
      </p:sp>
      <p:sp>
        <p:nvSpPr>
          <p:cNvPr id="9" name="Freeform 8"/>
          <p:cNvSpPr/>
          <p:nvPr/>
        </p:nvSpPr>
        <p:spPr>
          <a:xfrm>
            <a:off x="8883144" y="1105207"/>
            <a:ext cx="3061325" cy="1836795"/>
          </a:xfrm>
          <a:custGeom>
            <a:avLst/>
            <a:gdLst>
              <a:gd name="connsiteX0" fmla="*/ 0 w 3122711"/>
              <a:gd name="connsiteY0" fmla="*/ 187363 h 1873627"/>
              <a:gd name="connsiteX1" fmla="*/ 187363 w 3122711"/>
              <a:gd name="connsiteY1" fmla="*/ 0 h 1873627"/>
              <a:gd name="connsiteX2" fmla="*/ 2935348 w 3122711"/>
              <a:gd name="connsiteY2" fmla="*/ 0 h 1873627"/>
              <a:gd name="connsiteX3" fmla="*/ 3122711 w 3122711"/>
              <a:gd name="connsiteY3" fmla="*/ 187363 h 1873627"/>
              <a:gd name="connsiteX4" fmla="*/ 3122711 w 3122711"/>
              <a:gd name="connsiteY4" fmla="*/ 1686264 h 1873627"/>
              <a:gd name="connsiteX5" fmla="*/ 2935348 w 3122711"/>
              <a:gd name="connsiteY5" fmla="*/ 1873627 h 1873627"/>
              <a:gd name="connsiteX6" fmla="*/ 187363 w 3122711"/>
              <a:gd name="connsiteY6" fmla="*/ 1873627 h 1873627"/>
              <a:gd name="connsiteX7" fmla="*/ 0 w 3122711"/>
              <a:gd name="connsiteY7" fmla="*/ 1686264 h 1873627"/>
              <a:gd name="connsiteX8" fmla="*/ 0 w 3122711"/>
              <a:gd name="connsiteY8" fmla="*/ 187363 h 1873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2711" h="1873627">
                <a:moveTo>
                  <a:pt x="0" y="187363"/>
                </a:moveTo>
                <a:cubicBezTo>
                  <a:pt x="0" y="83885"/>
                  <a:pt x="83885" y="0"/>
                  <a:pt x="187363" y="0"/>
                </a:cubicBezTo>
                <a:lnTo>
                  <a:pt x="2935348" y="0"/>
                </a:lnTo>
                <a:cubicBezTo>
                  <a:pt x="3038826" y="0"/>
                  <a:pt x="3122711" y="83885"/>
                  <a:pt x="3122711" y="187363"/>
                </a:cubicBezTo>
                <a:lnTo>
                  <a:pt x="3122711" y="1686264"/>
                </a:lnTo>
                <a:cubicBezTo>
                  <a:pt x="3122711" y="1789742"/>
                  <a:pt x="3038826" y="1873627"/>
                  <a:pt x="2935348" y="1873627"/>
                </a:cubicBezTo>
                <a:lnTo>
                  <a:pt x="187363" y="1873627"/>
                </a:lnTo>
                <a:cubicBezTo>
                  <a:pt x="83885" y="1873627"/>
                  <a:pt x="0" y="1789742"/>
                  <a:pt x="0" y="1686264"/>
                </a:cubicBezTo>
                <a:lnTo>
                  <a:pt x="0" y="187363"/>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62116" tIns="162116" rIns="162116" bIns="162116" numCol="1" spcCol="1270" anchor="ctr" anchorCtr="0">
            <a:noAutofit/>
          </a:bodyPr>
          <a:lstStyle/>
          <a:p>
            <a:pPr marL="0" marR="0" lvl="0" indent="0" algn="ctr" defTabSz="1263656" rtl="0" eaLnBrk="1" fontAlgn="auto" latinLnBrk="0" hangingPunct="1">
              <a:lnSpc>
                <a:spcPct val="90000"/>
              </a:lnSpc>
              <a:spcBef>
                <a:spcPts val="0"/>
              </a:spcBef>
              <a:spcAft>
                <a:spcPct val="35000"/>
              </a:spcAft>
              <a:buClrTx/>
              <a:buSzTx/>
              <a:buFontTx/>
              <a:buNone/>
              <a:tabLst/>
              <a:defRPr/>
            </a:pPr>
            <a:r>
              <a:rPr kumimoji="0" lang="en-US" sz="2843" b="0" i="0" u="none" strike="noStrike" kern="1200" cap="none" spc="0" normalizeH="0" baseline="0" noProof="0">
                <a:ln>
                  <a:noFill/>
                </a:ln>
                <a:solidFill>
                  <a:srgbClr val="FFFFFF"/>
                </a:solidFill>
                <a:effectLst/>
                <a:uLnTx/>
                <a:uFillTx/>
                <a:latin typeface="Segoe UI"/>
                <a:ea typeface="+mn-ea"/>
                <a:cs typeface="+mn-cs"/>
              </a:rPr>
              <a:t>Connect to your SQL Database</a:t>
            </a:r>
            <a:endParaRPr kumimoji="0" lang="nl-BE" sz="2843" b="0" i="0" u="none" strike="noStrike" kern="1200" cap="none" spc="0" normalizeH="0" baseline="0" noProof="0">
              <a:ln>
                <a:noFill/>
              </a:ln>
              <a:solidFill>
                <a:srgbClr val="FFFFFF"/>
              </a:solidFill>
              <a:effectLst/>
              <a:uLnTx/>
              <a:uFillTx/>
              <a:latin typeface="Segoe UI"/>
              <a:ea typeface="+mn-ea"/>
              <a:cs typeface="+mn-cs"/>
            </a:endParaRPr>
          </a:p>
        </p:txBody>
      </p:sp>
      <p:pic>
        <p:nvPicPr>
          <p:cNvPr id="10" name="Picture 9"/>
          <p:cNvPicPr>
            <a:picLocks noChangeAspect="1"/>
          </p:cNvPicPr>
          <p:nvPr/>
        </p:nvPicPr>
        <p:blipFill>
          <a:blip r:embed="rId3"/>
          <a:stretch>
            <a:fillRect/>
          </a:stretch>
        </p:blipFill>
        <p:spPr>
          <a:xfrm>
            <a:off x="3675061" y="3168364"/>
            <a:ext cx="4938686" cy="3261396"/>
          </a:xfrm>
          <a:prstGeom prst="rect">
            <a:avLst/>
          </a:prstGeom>
        </p:spPr>
      </p:pic>
    </p:spTree>
    <p:extLst>
      <p:ext uri="{BB962C8B-B14F-4D97-AF65-F5344CB8AC3E}">
        <p14:creationId xmlns:p14="http://schemas.microsoft.com/office/powerpoint/2010/main" val="548279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SQL Server Data Tools</a:t>
            </a:r>
            <a:endParaRPr lang="en-US" sz="4000">
              <a:solidFill>
                <a:schemeClr val="accent3"/>
              </a:solidFill>
            </a:endParaRPr>
          </a:p>
        </p:txBody>
      </p:sp>
      <p:sp>
        <p:nvSpPr>
          <p:cNvPr id="5" name="Freeform 4"/>
          <p:cNvSpPr/>
          <p:nvPr/>
        </p:nvSpPr>
        <p:spPr>
          <a:xfrm>
            <a:off x="311432" y="1105207"/>
            <a:ext cx="3061325" cy="1782455"/>
          </a:xfrm>
          <a:custGeom>
            <a:avLst/>
            <a:gdLst>
              <a:gd name="connsiteX0" fmla="*/ 0 w 3122711"/>
              <a:gd name="connsiteY0" fmla="*/ 187363 h 1873627"/>
              <a:gd name="connsiteX1" fmla="*/ 187363 w 3122711"/>
              <a:gd name="connsiteY1" fmla="*/ 0 h 1873627"/>
              <a:gd name="connsiteX2" fmla="*/ 2935348 w 3122711"/>
              <a:gd name="connsiteY2" fmla="*/ 0 h 1873627"/>
              <a:gd name="connsiteX3" fmla="*/ 3122711 w 3122711"/>
              <a:gd name="connsiteY3" fmla="*/ 187363 h 1873627"/>
              <a:gd name="connsiteX4" fmla="*/ 3122711 w 3122711"/>
              <a:gd name="connsiteY4" fmla="*/ 1686264 h 1873627"/>
              <a:gd name="connsiteX5" fmla="*/ 2935348 w 3122711"/>
              <a:gd name="connsiteY5" fmla="*/ 1873627 h 1873627"/>
              <a:gd name="connsiteX6" fmla="*/ 187363 w 3122711"/>
              <a:gd name="connsiteY6" fmla="*/ 1873627 h 1873627"/>
              <a:gd name="connsiteX7" fmla="*/ 0 w 3122711"/>
              <a:gd name="connsiteY7" fmla="*/ 1686264 h 1873627"/>
              <a:gd name="connsiteX8" fmla="*/ 0 w 3122711"/>
              <a:gd name="connsiteY8" fmla="*/ 187363 h 1873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2711" h="1873627">
                <a:moveTo>
                  <a:pt x="0" y="187363"/>
                </a:moveTo>
                <a:cubicBezTo>
                  <a:pt x="0" y="83885"/>
                  <a:pt x="83885" y="0"/>
                  <a:pt x="187363" y="0"/>
                </a:cubicBezTo>
                <a:lnTo>
                  <a:pt x="2935348" y="0"/>
                </a:lnTo>
                <a:cubicBezTo>
                  <a:pt x="3038826" y="0"/>
                  <a:pt x="3122711" y="83885"/>
                  <a:pt x="3122711" y="187363"/>
                </a:cubicBezTo>
                <a:lnTo>
                  <a:pt x="3122711" y="1686264"/>
                </a:lnTo>
                <a:cubicBezTo>
                  <a:pt x="3122711" y="1789742"/>
                  <a:pt x="3038826" y="1873627"/>
                  <a:pt x="2935348" y="1873627"/>
                </a:cubicBezTo>
                <a:lnTo>
                  <a:pt x="187363" y="1873627"/>
                </a:lnTo>
                <a:cubicBezTo>
                  <a:pt x="83885" y="1873627"/>
                  <a:pt x="0" y="1789742"/>
                  <a:pt x="0" y="1686264"/>
                </a:cubicBezTo>
                <a:lnTo>
                  <a:pt x="0" y="187363"/>
                </a:lnTo>
                <a:close/>
              </a:path>
            </a:pathLst>
          </a:cu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162116" tIns="162116" rIns="162116" bIns="162116" numCol="1" spcCol="1270" anchor="ctr" anchorCtr="0">
            <a:noAutofit/>
          </a:bodyPr>
          <a:lstStyle/>
          <a:p>
            <a:pPr marL="0" marR="0" lvl="0" indent="0" algn="ctr" defTabSz="1263656" rtl="0" eaLnBrk="1" fontAlgn="auto" latinLnBrk="0" hangingPunct="1">
              <a:lnSpc>
                <a:spcPct val="90000"/>
              </a:lnSpc>
              <a:spcBef>
                <a:spcPts val="0"/>
              </a:spcBef>
              <a:spcAft>
                <a:spcPct val="35000"/>
              </a:spcAft>
              <a:buClrTx/>
              <a:buSzTx/>
              <a:buFontTx/>
              <a:buNone/>
              <a:tabLst/>
              <a:defRPr/>
            </a:pPr>
            <a:r>
              <a:rPr kumimoji="0" lang="en-US" sz="2843" b="0" i="0" u="none" strike="noStrike" kern="1200" cap="none" spc="0" normalizeH="0" baseline="0" noProof="0">
                <a:ln>
                  <a:noFill/>
                </a:ln>
                <a:solidFill>
                  <a:srgbClr val="FFFFFF"/>
                </a:solidFill>
                <a:effectLst/>
                <a:uLnTx/>
                <a:uFillTx/>
                <a:latin typeface="Segoe UI"/>
                <a:ea typeface="+mn-ea"/>
                <a:cs typeface="+mn-cs"/>
              </a:rPr>
              <a:t>Download the latest version of SSDT</a:t>
            </a:r>
            <a:endParaRPr kumimoji="0" lang="nl-BE" sz="2843" b="0" i="0" u="none" strike="noStrike" kern="1200" cap="none" spc="0" normalizeH="0" baseline="0" noProof="0">
              <a:ln>
                <a:noFill/>
              </a:ln>
              <a:solidFill>
                <a:srgbClr val="FFFFFF"/>
              </a:solidFill>
              <a:effectLst/>
              <a:uLnTx/>
              <a:uFillTx/>
              <a:latin typeface="Segoe UI"/>
              <a:ea typeface="+mn-ea"/>
              <a:cs typeface="+mn-cs"/>
            </a:endParaRPr>
          </a:p>
        </p:txBody>
      </p:sp>
      <p:sp>
        <p:nvSpPr>
          <p:cNvPr id="6" name="Freeform 5"/>
          <p:cNvSpPr/>
          <p:nvPr/>
        </p:nvSpPr>
        <p:spPr>
          <a:xfrm>
            <a:off x="3678890" y="1644000"/>
            <a:ext cx="649000" cy="759208"/>
          </a:xfrm>
          <a:custGeom>
            <a:avLst/>
            <a:gdLst>
              <a:gd name="connsiteX0" fmla="*/ 0 w 662014"/>
              <a:gd name="connsiteY0" fmla="*/ 154886 h 774432"/>
              <a:gd name="connsiteX1" fmla="*/ 331007 w 662014"/>
              <a:gd name="connsiteY1" fmla="*/ 154886 h 774432"/>
              <a:gd name="connsiteX2" fmla="*/ 331007 w 662014"/>
              <a:gd name="connsiteY2" fmla="*/ 0 h 774432"/>
              <a:gd name="connsiteX3" fmla="*/ 662014 w 662014"/>
              <a:gd name="connsiteY3" fmla="*/ 387216 h 774432"/>
              <a:gd name="connsiteX4" fmla="*/ 331007 w 662014"/>
              <a:gd name="connsiteY4" fmla="*/ 774432 h 774432"/>
              <a:gd name="connsiteX5" fmla="*/ 331007 w 662014"/>
              <a:gd name="connsiteY5" fmla="*/ 619546 h 774432"/>
              <a:gd name="connsiteX6" fmla="*/ 0 w 662014"/>
              <a:gd name="connsiteY6" fmla="*/ 619546 h 774432"/>
              <a:gd name="connsiteX7" fmla="*/ 0 w 662014"/>
              <a:gd name="connsiteY7" fmla="*/ 154886 h 77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2014" h="774432">
                <a:moveTo>
                  <a:pt x="0" y="154886"/>
                </a:moveTo>
                <a:lnTo>
                  <a:pt x="331007" y="154886"/>
                </a:lnTo>
                <a:lnTo>
                  <a:pt x="331007" y="0"/>
                </a:lnTo>
                <a:lnTo>
                  <a:pt x="662014" y="387216"/>
                </a:lnTo>
                <a:lnTo>
                  <a:pt x="331007" y="774432"/>
                </a:lnTo>
                <a:lnTo>
                  <a:pt x="331007" y="619546"/>
                </a:lnTo>
                <a:lnTo>
                  <a:pt x="0" y="619546"/>
                </a:lnTo>
                <a:lnTo>
                  <a:pt x="0" y="154886"/>
                </a:lnTo>
                <a:close/>
              </a:path>
            </a:pathLst>
          </a:custGeom>
        </p:spPr>
        <p:style>
          <a:lnRef idx="0">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0" tIns="151841" rIns="194700" bIns="151841" numCol="1" spcCol="1270" anchor="ctr" anchorCtr="0">
            <a:noAutofit/>
          </a:bodyPr>
          <a:lstStyle/>
          <a:p>
            <a:pPr marL="0" marR="0" lvl="0" indent="0" algn="ctr" defTabSz="1002210" rtl="0" eaLnBrk="1" fontAlgn="auto" latinLnBrk="0" hangingPunct="1">
              <a:lnSpc>
                <a:spcPct val="90000"/>
              </a:lnSpc>
              <a:spcBef>
                <a:spcPts val="0"/>
              </a:spcBef>
              <a:spcAft>
                <a:spcPct val="35000"/>
              </a:spcAft>
              <a:buClrTx/>
              <a:buSzTx/>
              <a:buFontTx/>
              <a:buNone/>
              <a:tabLst/>
              <a:defRPr/>
            </a:pPr>
            <a:endParaRPr kumimoji="0" lang="en-US" sz="2255" b="0" i="0" u="none" strike="noStrike" kern="1200" cap="none" spc="0" normalizeH="0" baseline="0" noProof="0">
              <a:ln>
                <a:noFill/>
              </a:ln>
              <a:solidFill>
                <a:srgbClr val="FFFFFF"/>
              </a:solidFill>
              <a:effectLst/>
              <a:uLnTx/>
              <a:uFillTx/>
              <a:latin typeface="Segoe UI"/>
              <a:ea typeface="+mn-ea"/>
              <a:cs typeface="+mn-cs"/>
            </a:endParaRPr>
          </a:p>
        </p:txBody>
      </p:sp>
      <p:sp>
        <p:nvSpPr>
          <p:cNvPr id="7" name="Freeform 6"/>
          <p:cNvSpPr/>
          <p:nvPr/>
        </p:nvSpPr>
        <p:spPr>
          <a:xfrm>
            <a:off x="4597289" y="1105207"/>
            <a:ext cx="3061325" cy="1836795"/>
          </a:xfrm>
          <a:custGeom>
            <a:avLst/>
            <a:gdLst>
              <a:gd name="connsiteX0" fmla="*/ 0 w 3122711"/>
              <a:gd name="connsiteY0" fmla="*/ 187363 h 1873627"/>
              <a:gd name="connsiteX1" fmla="*/ 187363 w 3122711"/>
              <a:gd name="connsiteY1" fmla="*/ 0 h 1873627"/>
              <a:gd name="connsiteX2" fmla="*/ 2935348 w 3122711"/>
              <a:gd name="connsiteY2" fmla="*/ 0 h 1873627"/>
              <a:gd name="connsiteX3" fmla="*/ 3122711 w 3122711"/>
              <a:gd name="connsiteY3" fmla="*/ 187363 h 1873627"/>
              <a:gd name="connsiteX4" fmla="*/ 3122711 w 3122711"/>
              <a:gd name="connsiteY4" fmla="*/ 1686264 h 1873627"/>
              <a:gd name="connsiteX5" fmla="*/ 2935348 w 3122711"/>
              <a:gd name="connsiteY5" fmla="*/ 1873627 h 1873627"/>
              <a:gd name="connsiteX6" fmla="*/ 187363 w 3122711"/>
              <a:gd name="connsiteY6" fmla="*/ 1873627 h 1873627"/>
              <a:gd name="connsiteX7" fmla="*/ 0 w 3122711"/>
              <a:gd name="connsiteY7" fmla="*/ 1686264 h 1873627"/>
              <a:gd name="connsiteX8" fmla="*/ 0 w 3122711"/>
              <a:gd name="connsiteY8" fmla="*/ 187363 h 1873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2711" h="1873627">
                <a:moveTo>
                  <a:pt x="0" y="187363"/>
                </a:moveTo>
                <a:cubicBezTo>
                  <a:pt x="0" y="83885"/>
                  <a:pt x="83885" y="0"/>
                  <a:pt x="187363" y="0"/>
                </a:cubicBezTo>
                <a:lnTo>
                  <a:pt x="2935348" y="0"/>
                </a:lnTo>
                <a:cubicBezTo>
                  <a:pt x="3038826" y="0"/>
                  <a:pt x="3122711" y="83885"/>
                  <a:pt x="3122711" y="187363"/>
                </a:cubicBezTo>
                <a:lnTo>
                  <a:pt x="3122711" y="1686264"/>
                </a:lnTo>
                <a:cubicBezTo>
                  <a:pt x="3122711" y="1789742"/>
                  <a:pt x="3038826" y="1873627"/>
                  <a:pt x="2935348" y="1873627"/>
                </a:cubicBezTo>
                <a:lnTo>
                  <a:pt x="187363" y="1873627"/>
                </a:lnTo>
                <a:cubicBezTo>
                  <a:pt x="83885" y="1873627"/>
                  <a:pt x="0" y="1789742"/>
                  <a:pt x="0" y="1686264"/>
                </a:cubicBezTo>
                <a:lnTo>
                  <a:pt x="0" y="187363"/>
                </a:lnTo>
                <a:close/>
              </a:path>
            </a:pathLst>
          </a:cu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162116" tIns="162116" rIns="162116" bIns="162116" numCol="1" spcCol="1270" anchor="ctr" anchorCtr="0">
            <a:noAutofit/>
          </a:bodyPr>
          <a:lstStyle/>
          <a:p>
            <a:pPr marL="0" marR="0" lvl="0" indent="0" algn="ctr" defTabSz="1263656" rtl="0" eaLnBrk="1" fontAlgn="auto" latinLnBrk="0" hangingPunct="1">
              <a:lnSpc>
                <a:spcPct val="90000"/>
              </a:lnSpc>
              <a:spcBef>
                <a:spcPts val="0"/>
              </a:spcBef>
              <a:spcAft>
                <a:spcPct val="35000"/>
              </a:spcAft>
              <a:buClrTx/>
              <a:buSzTx/>
              <a:buFontTx/>
              <a:buNone/>
              <a:tabLst/>
              <a:defRPr/>
            </a:pPr>
            <a:r>
              <a:rPr kumimoji="0" lang="en-US" sz="2843" b="0" i="0" u="none" strike="noStrike" kern="1200" cap="none" spc="0" normalizeH="0" baseline="0" noProof="0">
                <a:ln>
                  <a:noFill/>
                </a:ln>
                <a:solidFill>
                  <a:srgbClr val="FFFFFF"/>
                </a:solidFill>
                <a:effectLst/>
                <a:uLnTx/>
                <a:uFillTx/>
                <a:latin typeface="Segoe UI"/>
                <a:ea typeface="+mn-ea"/>
                <a:cs typeface="+mn-cs"/>
              </a:rPr>
              <a:t>Get your fully qualified Azure SQL server name</a:t>
            </a:r>
            <a:endParaRPr kumimoji="0" lang="nl-BE" sz="2843" b="0" i="0" u="none" strike="noStrike" kern="1200" cap="none" spc="0" normalizeH="0" baseline="0" noProof="0">
              <a:ln>
                <a:noFill/>
              </a:ln>
              <a:solidFill>
                <a:srgbClr val="FFFFFF"/>
              </a:solidFill>
              <a:effectLst/>
              <a:uLnTx/>
              <a:uFillTx/>
              <a:latin typeface="Segoe UI"/>
              <a:ea typeface="+mn-ea"/>
              <a:cs typeface="+mn-cs"/>
            </a:endParaRPr>
          </a:p>
        </p:txBody>
      </p:sp>
      <p:sp>
        <p:nvSpPr>
          <p:cNvPr id="8" name="Freeform 7"/>
          <p:cNvSpPr/>
          <p:nvPr/>
        </p:nvSpPr>
        <p:spPr>
          <a:xfrm>
            <a:off x="7964747" y="1644000"/>
            <a:ext cx="649000" cy="759208"/>
          </a:xfrm>
          <a:custGeom>
            <a:avLst/>
            <a:gdLst>
              <a:gd name="connsiteX0" fmla="*/ 0 w 662014"/>
              <a:gd name="connsiteY0" fmla="*/ 154886 h 774432"/>
              <a:gd name="connsiteX1" fmla="*/ 331007 w 662014"/>
              <a:gd name="connsiteY1" fmla="*/ 154886 h 774432"/>
              <a:gd name="connsiteX2" fmla="*/ 331007 w 662014"/>
              <a:gd name="connsiteY2" fmla="*/ 0 h 774432"/>
              <a:gd name="connsiteX3" fmla="*/ 662014 w 662014"/>
              <a:gd name="connsiteY3" fmla="*/ 387216 h 774432"/>
              <a:gd name="connsiteX4" fmla="*/ 331007 w 662014"/>
              <a:gd name="connsiteY4" fmla="*/ 774432 h 774432"/>
              <a:gd name="connsiteX5" fmla="*/ 331007 w 662014"/>
              <a:gd name="connsiteY5" fmla="*/ 619546 h 774432"/>
              <a:gd name="connsiteX6" fmla="*/ 0 w 662014"/>
              <a:gd name="connsiteY6" fmla="*/ 619546 h 774432"/>
              <a:gd name="connsiteX7" fmla="*/ 0 w 662014"/>
              <a:gd name="connsiteY7" fmla="*/ 154886 h 774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2014" h="774432">
                <a:moveTo>
                  <a:pt x="0" y="154886"/>
                </a:moveTo>
                <a:lnTo>
                  <a:pt x="331007" y="154886"/>
                </a:lnTo>
                <a:lnTo>
                  <a:pt x="331007" y="0"/>
                </a:lnTo>
                <a:lnTo>
                  <a:pt x="662014" y="387216"/>
                </a:lnTo>
                <a:lnTo>
                  <a:pt x="331007" y="774432"/>
                </a:lnTo>
                <a:lnTo>
                  <a:pt x="331007" y="619546"/>
                </a:lnTo>
                <a:lnTo>
                  <a:pt x="0" y="619546"/>
                </a:lnTo>
                <a:lnTo>
                  <a:pt x="0" y="154886"/>
                </a:lnTo>
                <a:close/>
              </a:path>
            </a:pathLst>
          </a:custGeom>
        </p:spPr>
        <p:style>
          <a:lnRef idx="0">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spcFirstLastPara="0" vert="horz" wrap="square" lIns="0" tIns="151841" rIns="194700" bIns="151841" numCol="1" spcCol="1270" anchor="ctr" anchorCtr="0">
            <a:noAutofit/>
          </a:bodyPr>
          <a:lstStyle/>
          <a:p>
            <a:pPr marL="0" marR="0" lvl="0" indent="0" algn="ctr" defTabSz="1002210" rtl="0" eaLnBrk="1" fontAlgn="auto" latinLnBrk="0" hangingPunct="1">
              <a:lnSpc>
                <a:spcPct val="90000"/>
              </a:lnSpc>
              <a:spcBef>
                <a:spcPts val="0"/>
              </a:spcBef>
              <a:spcAft>
                <a:spcPct val="35000"/>
              </a:spcAft>
              <a:buClrTx/>
              <a:buSzTx/>
              <a:buFontTx/>
              <a:buNone/>
              <a:tabLst/>
              <a:defRPr/>
            </a:pPr>
            <a:endParaRPr kumimoji="0" lang="en-US" sz="2255" b="0" i="0" u="none" strike="noStrike" kern="1200" cap="none" spc="0" normalizeH="0" baseline="0" noProof="0">
              <a:ln>
                <a:noFill/>
              </a:ln>
              <a:solidFill>
                <a:srgbClr val="FFFFFF"/>
              </a:solidFill>
              <a:effectLst/>
              <a:uLnTx/>
              <a:uFillTx/>
              <a:latin typeface="Segoe UI"/>
              <a:ea typeface="+mn-ea"/>
              <a:cs typeface="+mn-cs"/>
            </a:endParaRPr>
          </a:p>
        </p:txBody>
      </p:sp>
      <p:sp>
        <p:nvSpPr>
          <p:cNvPr id="9" name="Freeform 8"/>
          <p:cNvSpPr/>
          <p:nvPr/>
        </p:nvSpPr>
        <p:spPr>
          <a:xfrm>
            <a:off x="8883144" y="1105207"/>
            <a:ext cx="3061325" cy="1836795"/>
          </a:xfrm>
          <a:custGeom>
            <a:avLst/>
            <a:gdLst>
              <a:gd name="connsiteX0" fmla="*/ 0 w 3122711"/>
              <a:gd name="connsiteY0" fmla="*/ 187363 h 1873627"/>
              <a:gd name="connsiteX1" fmla="*/ 187363 w 3122711"/>
              <a:gd name="connsiteY1" fmla="*/ 0 h 1873627"/>
              <a:gd name="connsiteX2" fmla="*/ 2935348 w 3122711"/>
              <a:gd name="connsiteY2" fmla="*/ 0 h 1873627"/>
              <a:gd name="connsiteX3" fmla="*/ 3122711 w 3122711"/>
              <a:gd name="connsiteY3" fmla="*/ 187363 h 1873627"/>
              <a:gd name="connsiteX4" fmla="*/ 3122711 w 3122711"/>
              <a:gd name="connsiteY4" fmla="*/ 1686264 h 1873627"/>
              <a:gd name="connsiteX5" fmla="*/ 2935348 w 3122711"/>
              <a:gd name="connsiteY5" fmla="*/ 1873627 h 1873627"/>
              <a:gd name="connsiteX6" fmla="*/ 187363 w 3122711"/>
              <a:gd name="connsiteY6" fmla="*/ 1873627 h 1873627"/>
              <a:gd name="connsiteX7" fmla="*/ 0 w 3122711"/>
              <a:gd name="connsiteY7" fmla="*/ 1686264 h 1873627"/>
              <a:gd name="connsiteX8" fmla="*/ 0 w 3122711"/>
              <a:gd name="connsiteY8" fmla="*/ 187363 h 1873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2711" h="1873627">
                <a:moveTo>
                  <a:pt x="0" y="187363"/>
                </a:moveTo>
                <a:cubicBezTo>
                  <a:pt x="0" y="83885"/>
                  <a:pt x="83885" y="0"/>
                  <a:pt x="187363" y="0"/>
                </a:cubicBezTo>
                <a:lnTo>
                  <a:pt x="2935348" y="0"/>
                </a:lnTo>
                <a:cubicBezTo>
                  <a:pt x="3038826" y="0"/>
                  <a:pt x="3122711" y="83885"/>
                  <a:pt x="3122711" y="187363"/>
                </a:cubicBezTo>
                <a:lnTo>
                  <a:pt x="3122711" y="1686264"/>
                </a:lnTo>
                <a:cubicBezTo>
                  <a:pt x="3122711" y="1789742"/>
                  <a:pt x="3038826" y="1873627"/>
                  <a:pt x="2935348" y="1873627"/>
                </a:cubicBezTo>
                <a:lnTo>
                  <a:pt x="187363" y="1873627"/>
                </a:lnTo>
                <a:cubicBezTo>
                  <a:pt x="83885" y="1873627"/>
                  <a:pt x="0" y="1789742"/>
                  <a:pt x="0" y="1686264"/>
                </a:cubicBezTo>
                <a:lnTo>
                  <a:pt x="0" y="187363"/>
                </a:lnTo>
                <a:close/>
              </a:path>
            </a:pathLst>
          </a:cu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spcFirstLastPara="0" vert="horz" wrap="square" lIns="162116" tIns="162116" rIns="162116" bIns="162116" numCol="1" spcCol="1270" anchor="ctr" anchorCtr="0">
            <a:noAutofit/>
          </a:bodyPr>
          <a:lstStyle/>
          <a:p>
            <a:pPr marL="0" marR="0" lvl="0" indent="0" algn="ctr" defTabSz="1263656" rtl="0" eaLnBrk="1" fontAlgn="auto" latinLnBrk="0" hangingPunct="1">
              <a:lnSpc>
                <a:spcPct val="90000"/>
              </a:lnSpc>
              <a:spcBef>
                <a:spcPts val="0"/>
              </a:spcBef>
              <a:spcAft>
                <a:spcPct val="35000"/>
              </a:spcAft>
              <a:buClrTx/>
              <a:buSzTx/>
              <a:buFontTx/>
              <a:buNone/>
              <a:tabLst/>
              <a:defRPr/>
            </a:pPr>
            <a:r>
              <a:rPr kumimoji="0" lang="en-US" sz="2843" b="0" i="0" u="none" strike="noStrike" kern="1200" cap="none" spc="0" normalizeH="0" baseline="0" noProof="0">
                <a:ln>
                  <a:noFill/>
                </a:ln>
                <a:solidFill>
                  <a:srgbClr val="FFFFFF"/>
                </a:solidFill>
                <a:effectLst/>
                <a:uLnTx/>
                <a:uFillTx/>
                <a:latin typeface="Segoe UI"/>
                <a:ea typeface="+mn-ea"/>
                <a:cs typeface="+mn-cs"/>
              </a:rPr>
              <a:t>Connect to your SQL Database</a:t>
            </a:r>
            <a:endParaRPr kumimoji="0" lang="nl-BE" sz="2843" b="0" i="0" u="none" strike="noStrike" kern="1200" cap="none" spc="0" normalizeH="0" baseline="0" noProof="0">
              <a:ln>
                <a:noFill/>
              </a:ln>
              <a:solidFill>
                <a:srgbClr val="FFFFFF"/>
              </a:solidFill>
              <a:effectLst/>
              <a:uLnTx/>
              <a:uFillTx/>
              <a:latin typeface="Segoe UI"/>
              <a:ea typeface="+mn-ea"/>
              <a:cs typeface="+mn-cs"/>
            </a:endParaRPr>
          </a:p>
        </p:txBody>
      </p:sp>
      <p:pic>
        <p:nvPicPr>
          <p:cNvPr id="3" name="Picture 2"/>
          <p:cNvPicPr>
            <a:picLocks noChangeAspect="1"/>
          </p:cNvPicPr>
          <p:nvPr/>
        </p:nvPicPr>
        <p:blipFill>
          <a:blip r:embed="rId3"/>
          <a:stretch>
            <a:fillRect/>
          </a:stretch>
        </p:blipFill>
        <p:spPr>
          <a:xfrm>
            <a:off x="4658271" y="3116262"/>
            <a:ext cx="3122299" cy="3795923"/>
          </a:xfrm>
          <a:prstGeom prst="rect">
            <a:avLst/>
          </a:prstGeom>
        </p:spPr>
      </p:pic>
    </p:spTree>
    <p:extLst>
      <p:ext uri="{BB962C8B-B14F-4D97-AF65-F5344CB8AC3E}">
        <p14:creationId xmlns:p14="http://schemas.microsoft.com/office/powerpoint/2010/main" val="3805327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solidFill>
                  <a:schemeClr val="accent3"/>
                </a:solidFill>
              </a:rPr>
              <a:t>PowerShell</a:t>
            </a:r>
          </a:p>
        </p:txBody>
      </p:sp>
      <p:sp>
        <p:nvSpPr>
          <p:cNvPr id="7" name="Text Placeholder 18"/>
          <p:cNvSpPr txBox="1">
            <a:spLocks/>
          </p:cNvSpPr>
          <p:nvPr/>
        </p:nvSpPr>
        <p:spPr>
          <a:xfrm>
            <a:off x="276187" y="1266194"/>
            <a:ext cx="11653523" cy="5549211"/>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33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nl-BE" sz="3200" b="0" i="0" u="none" strike="noStrike" kern="1200" cap="none" spc="0" normalizeH="0" baseline="0" noProof="0">
                <a:ln>
                  <a:noFill/>
                </a:ln>
                <a:solidFill>
                  <a:srgbClr val="002050"/>
                </a:solidFill>
                <a:effectLst/>
                <a:uLnTx/>
                <a:uFillTx/>
                <a:latin typeface="Consolas" panose="020B0609020204030204" pitchFamily="49" charset="0"/>
                <a:ea typeface="+mn-ea"/>
              </a:rPr>
              <a:t>Configure your credentials</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nl-BE"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Login-AzureRmAccount</a:t>
            </a:r>
            <a:endParaRPr kumimoji="0" lang="nl-BE" sz="32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endParaRPr kumimoji="0" lang="nl-BE" sz="18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nl-BE" sz="3200" b="0" i="0" u="none" strike="noStrike" kern="1200" cap="none" spc="0" normalizeH="0" baseline="0" noProof="0">
                <a:ln>
                  <a:noFill/>
                </a:ln>
                <a:solidFill>
                  <a:srgbClr val="002050"/>
                </a:solidFill>
                <a:effectLst/>
                <a:uLnTx/>
                <a:uFillTx/>
                <a:latin typeface="Consolas" panose="020B0609020204030204" pitchFamily="49" charset="0"/>
                <a:ea typeface="+mn-ea"/>
              </a:rPr>
              <a:t>Select your Azure subscription</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nl-BE"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Select-AzureRmSubscription -SubscriptionId 4cac86b0-1e56-bbbb-aaaa-000000000000</a:t>
            </a:r>
            <a:endParaRPr kumimoji="0" lang="nl-BE" sz="32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endParaRPr kumimoji="0" lang="nl-BE" sz="18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nl-BE" sz="3200" b="0" i="0" u="none" strike="noStrike" kern="1200" cap="none" spc="0" normalizeH="0" baseline="0" noProof="0">
                <a:ln>
                  <a:noFill/>
                </a:ln>
                <a:solidFill>
                  <a:srgbClr val="002050"/>
                </a:solidFill>
                <a:effectLst/>
                <a:uLnTx/>
                <a:uFillTx/>
                <a:latin typeface="Consolas" panose="020B0609020204030204" pitchFamily="49" charset="0"/>
                <a:ea typeface="+mn-ea"/>
              </a:rPr>
              <a:t>Create a resource group</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nl-BE"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$AzureSQLLocations = (Get-AzureRmResourceProvider -	ListAvailable | Where-Object	{$_.ProviderNamespace -eq 	'Microsoft.Sql'}).Locations</a:t>
            </a:r>
            <a:endParaRPr kumimoji="0" lang="nl-BE" sz="32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endParaRPr kumimoji="0" lang="nl-BE" sz="18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nl-BE" sz="3200" b="0" i="0" u="none" strike="noStrike" kern="1200" cap="none" spc="0" normalizeH="0" baseline="0" noProof="0">
                <a:ln>
                  <a:noFill/>
                </a:ln>
                <a:solidFill>
                  <a:srgbClr val="002050"/>
                </a:solidFill>
                <a:effectLst/>
                <a:uLnTx/>
                <a:uFillTx/>
                <a:latin typeface="Consolas" panose="020B0609020204030204" pitchFamily="49" charset="0"/>
                <a:ea typeface="+mn-ea"/>
              </a:rPr>
              <a:t>Create a server</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nl-BE"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New-AzureRmSqlServer -ResourceGroupName "resourcegroupJapanWest" -ServerName "server12" -Location "Japan West" -	ServerVersion "12.0“</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endParaRPr kumimoji="0" lang="nl-BE" sz="16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endParaRPr>
          </a:p>
        </p:txBody>
      </p:sp>
    </p:spTree>
    <p:extLst>
      <p:ext uri="{BB962C8B-B14F-4D97-AF65-F5344CB8AC3E}">
        <p14:creationId xmlns:p14="http://schemas.microsoft.com/office/powerpoint/2010/main" val="8564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solidFill>
                  <a:schemeClr val="accent3"/>
                </a:solidFill>
              </a:rPr>
              <a:t>PowerShell</a:t>
            </a:r>
          </a:p>
        </p:txBody>
      </p:sp>
      <p:sp>
        <p:nvSpPr>
          <p:cNvPr id="7" name="Text Placeholder 18"/>
          <p:cNvSpPr txBox="1">
            <a:spLocks/>
          </p:cNvSpPr>
          <p:nvPr/>
        </p:nvSpPr>
        <p:spPr>
          <a:xfrm>
            <a:off x="276187" y="1266194"/>
            <a:ext cx="11653523" cy="3530197"/>
          </a:xfrm>
          <a:prstGeom prst="rect">
            <a:avLst/>
          </a:prstGeom>
        </p:spPr>
        <p:txBody>
          <a:bodyPr vert="horz" wrap="square" lIns="146304" tIns="91440" rIns="146304" bIns="91440" rtlCol="0">
            <a:spAutoFit/>
          </a:bodyPr>
          <a:lstStyle>
            <a:lvl1pPr marL="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33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1pPr>
            <a:lvl2pPr marL="34655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2pPr>
            <a:lvl3pPr marL="58460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0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3pPr>
            <a:lvl4pPr marL="814563"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4pPr>
            <a:lvl5pPr marL="1050997"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1800" kern="1200" spc="0" baseline="0">
                <a:gradFill>
                  <a:gsLst>
                    <a:gs pos="1250">
                      <a:srgbClr val="000000"/>
                    </a:gs>
                    <a:gs pos="100000">
                      <a:srgbClr val="000000"/>
                    </a:gs>
                  </a:gsLst>
                  <a:lin ang="5400000" scaled="0"/>
                </a:gradFill>
                <a:latin typeface="Consolas" panose="020B0609020204030204" pitchFamily="49" charset="0"/>
                <a:ea typeface="+mn-ea"/>
                <a:cs typeface="Consolas" panose="020B0609020204030204" pitchFamily="49" charset="0"/>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3200" b="0" i="0" u="none" strike="noStrike" kern="1200" cap="none" spc="0" normalizeH="0" baseline="0" noProof="0">
                <a:ln>
                  <a:noFill/>
                </a:ln>
                <a:solidFill>
                  <a:srgbClr val="002050"/>
                </a:solidFill>
                <a:effectLst/>
                <a:uLnTx/>
                <a:uFillTx/>
                <a:latin typeface="Consolas" panose="020B0609020204030204" pitchFamily="49" charset="0"/>
                <a:ea typeface="+mn-ea"/>
              </a:rPr>
              <a:t>Create a server firewall rule</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en-US"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New-</a:t>
            </a:r>
            <a:r>
              <a:rPr kumimoji="0" lang="en-US" sz="2000" b="0" i="0" u="none" strike="noStrike" kern="1200" cap="none" spc="0" normalizeH="0" baseline="0" noProof="0" err="1">
                <a:ln>
                  <a:noFill/>
                </a:ln>
                <a:gradFill>
                  <a:gsLst>
                    <a:gs pos="1250">
                      <a:srgbClr val="000000"/>
                    </a:gs>
                    <a:gs pos="100000">
                      <a:srgbClr val="000000"/>
                    </a:gs>
                  </a:gsLst>
                  <a:lin ang="5400000" scaled="0"/>
                </a:gradFill>
                <a:effectLst/>
                <a:uLnTx/>
                <a:uFillTx/>
                <a:latin typeface="Consolas" panose="020B0609020204030204" pitchFamily="49" charset="0"/>
                <a:ea typeface="+mn-ea"/>
              </a:rPr>
              <a:t>AzureRmSqlServerFirewallRule</a:t>
            </a:r>
            <a:r>
              <a:rPr kumimoji="0" lang="en-US"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 -</a:t>
            </a:r>
            <a:r>
              <a:rPr kumimoji="0" lang="en-US" sz="2000" b="0" i="0" u="none" strike="noStrike" kern="1200" cap="none" spc="0" normalizeH="0" baseline="0" noProof="0" err="1">
                <a:ln>
                  <a:noFill/>
                </a:ln>
                <a:gradFill>
                  <a:gsLst>
                    <a:gs pos="1250">
                      <a:srgbClr val="000000"/>
                    </a:gs>
                    <a:gs pos="100000">
                      <a:srgbClr val="000000"/>
                    </a:gs>
                  </a:gsLst>
                  <a:lin ang="5400000" scaled="0"/>
                </a:gradFill>
                <a:effectLst/>
                <a:uLnTx/>
                <a:uFillTx/>
                <a:latin typeface="Consolas" panose="020B0609020204030204" pitchFamily="49" charset="0"/>
                <a:ea typeface="+mn-ea"/>
              </a:rPr>
              <a:t>ResourceGroupName</a:t>
            </a:r>
            <a:r>
              <a:rPr kumimoji="0" lang="en-US"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 "</a:t>
            </a:r>
            <a:r>
              <a:rPr kumimoji="0" lang="en-US" sz="2000" b="0" i="0" u="none" strike="noStrike" kern="1200" cap="none" spc="0" normalizeH="0" baseline="0" noProof="0" err="1">
                <a:ln>
                  <a:noFill/>
                </a:ln>
                <a:gradFill>
                  <a:gsLst>
                    <a:gs pos="1250">
                      <a:srgbClr val="000000"/>
                    </a:gs>
                    <a:gs pos="100000">
                      <a:srgbClr val="000000"/>
                    </a:gs>
                  </a:gsLst>
                  <a:lin ang="5400000" scaled="0"/>
                </a:gradFill>
                <a:effectLst/>
                <a:uLnTx/>
                <a:uFillTx/>
                <a:latin typeface="Consolas" panose="020B0609020204030204" pitchFamily="49" charset="0"/>
                <a:ea typeface="+mn-ea"/>
              </a:rPr>
              <a:t>resourcegroupJapanWest</a:t>
            </a:r>
            <a:r>
              <a:rPr kumimoji="0" lang="en-US"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 -</a:t>
            </a:r>
            <a:r>
              <a:rPr kumimoji="0" lang="en-US" sz="2000" b="0" i="0" u="none" strike="noStrike" kern="1200" cap="none" spc="0" normalizeH="0" baseline="0" noProof="0" err="1">
                <a:ln>
                  <a:noFill/>
                </a:ln>
                <a:gradFill>
                  <a:gsLst>
                    <a:gs pos="1250">
                      <a:srgbClr val="000000"/>
                    </a:gs>
                    <a:gs pos="100000">
                      <a:srgbClr val="000000"/>
                    </a:gs>
                  </a:gsLst>
                  <a:lin ang="5400000" scaled="0"/>
                </a:gradFill>
                <a:effectLst/>
                <a:uLnTx/>
                <a:uFillTx/>
                <a:latin typeface="Consolas" panose="020B0609020204030204" pitchFamily="49" charset="0"/>
                <a:ea typeface="+mn-ea"/>
              </a:rPr>
              <a:t>ServerName</a:t>
            </a:r>
            <a:r>
              <a:rPr kumimoji="0" lang="en-US"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 "server12" -</a:t>
            </a:r>
            <a:r>
              <a:rPr kumimoji="0" lang="en-US" sz="2000" b="0" i="0" u="none" strike="noStrike" kern="1200" cap="none" spc="0" normalizeH="0" baseline="0" noProof="0" err="1">
                <a:ln>
                  <a:noFill/>
                </a:ln>
                <a:gradFill>
                  <a:gsLst>
                    <a:gs pos="1250">
                      <a:srgbClr val="000000"/>
                    </a:gs>
                    <a:gs pos="100000">
                      <a:srgbClr val="000000"/>
                    </a:gs>
                  </a:gsLst>
                  <a:lin ang="5400000" scaled="0"/>
                </a:gradFill>
                <a:effectLst/>
                <a:uLnTx/>
                <a:uFillTx/>
                <a:latin typeface="Consolas" panose="020B0609020204030204" pitchFamily="49" charset="0"/>
                <a:ea typeface="+mn-ea"/>
              </a:rPr>
              <a:t>FirewallRuleName</a:t>
            </a:r>
            <a:r>
              <a:rPr kumimoji="0" lang="en-US"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 	"clientFirewallRule1" -</a:t>
            </a:r>
            <a:r>
              <a:rPr kumimoji="0" lang="en-US" sz="2000" b="0" i="0" u="none" strike="noStrike" kern="1200" cap="none" spc="0" normalizeH="0" baseline="0" noProof="0" err="1">
                <a:ln>
                  <a:noFill/>
                </a:ln>
                <a:gradFill>
                  <a:gsLst>
                    <a:gs pos="1250">
                      <a:srgbClr val="000000"/>
                    </a:gs>
                    <a:gs pos="100000">
                      <a:srgbClr val="000000"/>
                    </a:gs>
                  </a:gsLst>
                  <a:lin ang="5400000" scaled="0"/>
                </a:gradFill>
                <a:effectLst/>
                <a:uLnTx/>
                <a:uFillTx/>
                <a:latin typeface="Consolas" panose="020B0609020204030204" pitchFamily="49" charset="0"/>
                <a:ea typeface="+mn-ea"/>
              </a:rPr>
              <a:t>StartIpAddress</a:t>
            </a:r>
            <a:r>
              <a:rPr kumimoji="0" lang="en-US"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 "192.168.0.198" -</a:t>
            </a:r>
            <a:r>
              <a:rPr kumimoji="0" lang="en-US" sz="2000" b="0" i="0" u="none" strike="noStrike" kern="1200" cap="none" spc="0" normalizeH="0" baseline="0" noProof="0" err="1">
                <a:ln>
                  <a:noFill/>
                </a:ln>
                <a:gradFill>
                  <a:gsLst>
                    <a:gs pos="1250">
                      <a:srgbClr val="000000"/>
                    </a:gs>
                    <a:gs pos="100000">
                      <a:srgbClr val="000000"/>
                    </a:gs>
                  </a:gsLst>
                  <a:lin ang="5400000" scaled="0"/>
                </a:gradFill>
                <a:effectLst/>
                <a:uLnTx/>
                <a:uFillTx/>
                <a:latin typeface="Consolas" panose="020B0609020204030204" pitchFamily="49" charset="0"/>
                <a:ea typeface="+mn-ea"/>
              </a:rPr>
              <a:t>EndIpAddress</a:t>
            </a:r>
            <a:r>
              <a:rPr kumimoji="0" lang="en-US"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 "192.168.0.199“</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endParaRPr kumimoji="0" lang="nl-BE" sz="18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nl-BE" sz="3200" b="0" i="0" u="none" strike="noStrike" kern="1200" cap="none" spc="0" normalizeH="0" baseline="0" noProof="0">
                <a:ln>
                  <a:noFill/>
                </a:ln>
                <a:solidFill>
                  <a:srgbClr val="002050"/>
                </a:solidFill>
                <a:effectLst/>
                <a:uLnTx/>
                <a:uFillTx/>
                <a:latin typeface="Consolas" panose="020B0609020204030204" pitchFamily="49" charset="0"/>
                <a:ea typeface="+mn-ea"/>
              </a:rPr>
              <a:t>Create a SQL Database</a:t>
            </a: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r>
              <a:rPr kumimoji="0" lang="nl-BE" sz="20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rPr>
              <a:t>New-AzureRmSqlDatabase -ResourceGroupName "resourcegroupJapanWest" -ServerName "server12" -DatabaseName "TestDB12" -	Edition Standard -RequestedServiceObjectiveName "S1"</a:t>
            </a:r>
            <a:endParaRPr kumimoji="0" lang="nl-BE" sz="18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endParaRPr>
          </a:p>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defRPr/>
            </a:pPr>
            <a:endParaRPr kumimoji="0" lang="nl-BE" sz="1600" b="0" i="0" u="none" strike="noStrike" kern="1200" cap="none" spc="0" normalizeH="0" baseline="0" noProof="0">
              <a:ln>
                <a:noFill/>
              </a:ln>
              <a:gradFill>
                <a:gsLst>
                  <a:gs pos="1250">
                    <a:srgbClr val="000000"/>
                  </a:gs>
                  <a:gs pos="100000">
                    <a:srgbClr val="000000"/>
                  </a:gs>
                </a:gsLst>
                <a:lin ang="5400000" scaled="0"/>
              </a:gradFill>
              <a:effectLst/>
              <a:uLnTx/>
              <a:uFillTx/>
              <a:latin typeface="Consolas" panose="020B0609020204030204" pitchFamily="49" charset="0"/>
              <a:ea typeface="+mn-ea"/>
            </a:endParaRPr>
          </a:p>
        </p:txBody>
      </p:sp>
    </p:spTree>
    <p:extLst>
      <p:ext uri="{BB962C8B-B14F-4D97-AF65-F5344CB8AC3E}">
        <p14:creationId xmlns:p14="http://schemas.microsoft.com/office/powerpoint/2010/main" val="247833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Azure Portal</a:t>
            </a:r>
            <a:endParaRPr lang="en-US" sz="4000">
              <a:solidFill>
                <a:schemeClr val="accent3"/>
              </a:solidFill>
            </a:endParaRPr>
          </a:p>
        </p:txBody>
      </p:sp>
      <p:pic>
        <p:nvPicPr>
          <p:cNvPr id="5" name="Picture 4"/>
          <p:cNvPicPr>
            <a:picLocks noChangeAspect="1"/>
          </p:cNvPicPr>
          <p:nvPr/>
        </p:nvPicPr>
        <p:blipFill>
          <a:blip r:embed="rId3"/>
          <a:stretch>
            <a:fillRect/>
          </a:stretch>
        </p:blipFill>
        <p:spPr>
          <a:xfrm>
            <a:off x="1376275" y="1135062"/>
            <a:ext cx="9686291" cy="5712597"/>
          </a:xfrm>
          <a:prstGeom prst="rect">
            <a:avLst/>
          </a:prstGeom>
        </p:spPr>
      </p:pic>
    </p:spTree>
    <p:extLst>
      <p:ext uri="{BB962C8B-B14F-4D97-AF65-F5344CB8AC3E}">
        <p14:creationId xmlns:p14="http://schemas.microsoft.com/office/powerpoint/2010/main" val="3744081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3"/>
          <a:srcRect l="20383" r="20383"/>
          <a:stretch>
            <a:fillRect/>
          </a:stretch>
        </p:blipFill>
        <p:spPr/>
      </p:pic>
      <p:sp>
        <p:nvSpPr>
          <p:cNvPr id="6" name="Title 1"/>
          <p:cNvSpPr>
            <a:spLocks noGrp="1"/>
          </p:cNvSpPr>
          <p:nvPr>
            <p:ph type="title"/>
          </p:nvPr>
        </p:nvSpPr>
        <p:spPr>
          <a:xfrm>
            <a:off x="37644" y="296862"/>
            <a:ext cx="5867400" cy="1292662"/>
          </a:xfrm>
        </p:spPr>
        <p:txBody>
          <a:bodyPr/>
          <a:lstStyle/>
          <a:p>
            <a:r>
              <a:rPr lang="en-US" sz="4000" dirty="0"/>
              <a:t>Lab: </a:t>
            </a:r>
            <a:r>
              <a:rPr lang="en-US" sz="4000" dirty="0">
                <a:solidFill>
                  <a:schemeClr val="accent3"/>
                </a:solidFill>
              </a:rPr>
              <a:t>Create and Manage Azure SQL Database</a:t>
            </a:r>
          </a:p>
        </p:txBody>
      </p:sp>
    </p:spTree>
    <p:extLst>
      <p:ext uri="{BB962C8B-B14F-4D97-AF65-F5344CB8AC3E}">
        <p14:creationId xmlns:p14="http://schemas.microsoft.com/office/powerpoint/2010/main" val="361906626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Motivations</a:t>
            </a:r>
            <a:endParaRPr lang="en-US" sz="4000">
              <a:solidFill>
                <a:schemeClr val="accent3"/>
              </a:solidFill>
            </a:endParaRPr>
          </a:p>
        </p:txBody>
      </p:sp>
      <p:sp>
        <p:nvSpPr>
          <p:cNvPr id="5" name="Text Placeholder 2"/>
          <p:cNvSpPr>
            <a:spLocks noGrp="1"/>
          </p:cNvSpPr>
          <p:nvPr>
            <p:ph type="body" sz="quarter" idx="10"/>
          </p:nvPr>
        </p:nvSpPr>
        <p:spPr>
          <a:xfrm>
            <a:off x="579437" y="1653364"/>
            <a:ext cx="5378548" cy="3679686"/>
          </a:xfrm>
          <a:solidFill>
            <a:schemeClr val="accent2">
              <a:lumMod val="50000"/>
            </a:schemeClr>
          </a:solidFill>
        </p:spPr>
        <p:txBody>
          <a:bodyPr/>
          <a:lstStyle/>
          <a:p>
            <a:pPr marL="0" indent="0">
              <a:buNone/>
            </a:pPr>
            <a:r>
              <a:rPr lang="nl-BE" b="1" err="1">
                <a:solidFill>
                  <a:schemeClr val="bg1"/>
                </a:solidFill>
              </a:rPr>
              <a:t>Azure</a:t>
            </a:r>
            <a:r>
              <a:rPr lang="nl-BE" b="1">
                <a:solidFill>
                  <a:schemeClr val="bg1"/>
                </a:solidFill>
              </a:rPr>
              <a:t> SQL </a:t>
            </a:r>
            <a:r>
              <a:rPr lang="nl-BE" b="1" err="1">
                <a:solidFill>
                  <a:schemeClr val="bg1"/>
                </a:solidFill>
              </a:rPr>
              <a:t>Datababase</a:t>
            </a:r>
          </a:p>
          <a:p>
            <a:endParaRPr lang="nl-BE" sz="2400">
              <a:solidFill>
                <a:schemeClr val="bg1"/>
              </a:solidFill>
            </a:endParaRPr>
          </a:p>
          <a:p>
            <a:r>
              <a:rPr lang="nl-BE" sz="2400" err="1">
                <a:solidFill>
                  <a:schemeClr val="bg1"/>
                </a:solidFill>
              </a:rPr>
              <a:t>Billed</a:t>
            </a:r>
            <a:r>
              <a:rPr lang="nl-BE" sz="2400">
                <a:solidFill>
                  <a:schemeClr val="bg1"/>
                </a:solidFill>
              </a:rPr>
              <a:t> </a:t>
            </a:r>
            <a:r>
              <a:rPr lang="nl-BE" sz="2400" err="1">
                <a:solidFill>
                  <a:schemeClr val="bg1"/>
                </a:solidFill>
              </a:rPr>
              <a:t>hourly</a:t>
            </a:r>
          </a:p>
          <a:p>
            <a:r>
              <a:rPr lang="nl-BE" sz="2400" err="1">
                <a:solidFill>
                  <a:schemeClr val="bg1"/>
                </a:solidFill>
              </a:rPr>
              <a:t>Fixed</a:t>
            </a:r>
            <a:r>
              <a:rPr lang="nl-BE" sz="2400">
                <a:solidFill>
                  <a:schemeClr val="bg1"/>
                </a:solidFill>
              </a:rPr>
              <a:t> </a:t>
            </a:r>
            <a:r>
              <a:rPr lang="nl-BE" sz="2400" err="1">
                <a:solidFill>
                  <a:schemeClr val="bg1"/>
                </a:solidFill>
              </a:rPr>
              <a:t>rate</a:t>
            </a:r>
            <a:r>
              <a:rPr lang="nl-BE" sz="2400">
                <a:solidFill>
                  <a:schemeClr val="bg1"/>
                </a:solidFill>
              </a:rPr>
              <a:t> </a:t>
            </a:r>
            <a:r>
              <a:rPr lang="nl-BE" sz="2400" err="1">
                <a:solidFill>
                  <a:schemeClr val="bg1"/>
                </a:solidFill>
              </a:rPr>
              <a:t>based</a:t>
            </a:r>
            <a:r>
              <a:rPr lang="nl-BE" sz="2400">
                <a:solidFill>
                  <a:schemeClr val="bg1"/>
                </a:solidFill>
              </a:rPr>
              <a:t> on </a:t>
            </a:r>
            <a:r>
              <a:rPr lang="nl-BE" sz="2400" err="1">
                <a:solidFill>
                  <a:schemeClr val="bg1"/>
                </a:solidFill>
              </a:rPr>
              <a:t>the</a:t>
            </a:r>
            <a:r>
              <a:rPr lang="nl-BE" sz="2400">
                <a:solidFill>
                  <a:schemeClr val="bg1"/>
                </a:solidFill>
              </a:rPr>
              <a:t> service tier</a:t>
            </a:r>
          </a:p>
          <a:p>
            <a:r>
              <a:rPr lang="nl-BE" sz="2400" err="1">
                <a:solidFill>
                  <a:schemeClr val="bg1"/>
                </a:solidFill>
              </a:rPr>
              <a:t>Reduce</a:t>
            </a:r>
            <a:r>
              <a:rPr lang="nl-BE" sz="2400">
                <a:solidFill>
                  <a:schemeClr val="bg1"/>
                </a:solidFill>
              </a:rPr>
              <a:t> </a:t>
            </a:r>
            <a:r>
              <a:rPr lang="nl-BE" sz="2400" err="1">
                <a:solidFill>
                  <a:schemeClr val="bg1"/>
                </a:solidFill>
              </a:rPr>
              <a:t>administration</a:t>
            </a:r>
            <a:r>
              <a:rPr lang="nl-BE" sz="2400">
                <a:solidFill>
                  <a:schemeClr val="bg1"/>
                </a:solidFill>
              </a:rPr>
              <a:t> </a:t>
            </a:r>
            <a:r>
              <a:rPr lang="nl-BE" sz="2400" err="1">
                <a:solidFill>
                  <a:schemeClr val="bg1"/>
                </a:solidFill>
              </a:rPr>
              <a:t>cost</a:t>
            </a:r>
          </a:p>
        </p:txBody>
      </p:sp>
      <p:sp>
        <p:nvSpPr>
          <p:cNvPr id="6" name="Text Placeholder 3"/>
          <p:cNvSpPr txBox="1">
            <a:spLocks/>
          </p:cNvSpPr>
          <p:nvPr/>
        </p:nvSpPr>
        <p:spPr>
          <a:xfrm>
            <a:off x="6544214" y="1657419"/>
            <a:ext cx="5378548" cy="3679686"/>
          </a:xfrm>
          <a:prstGeom prst="rect">
            <a:avLst/>
          </a:prstGeom>
          <a:solidFill>
            <a:schemeClr val="accent5">
              <a:lumMod val="50000"/>
            </a:schemeClr>
          </a:solidFill>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nl-BE" sz="3600" b="1">
                <a:solidFill>
                  <a:schemeClr val="bg1"/>
                </a:solidFill>
              </a:rPr>
              <a:t>SQL Server in Azure VM</a:t>
            </a:r>
            <a:endParaRPr lang="nl-BE" sz="3600">
              <a:solidFill>
                <a:schemeClr val="bg1"/>
              </a:solidFill>
            </a:endParaRPr>
          </a:p>
          <a:p>
            <a:endParaRPr lang="nl-BE" sz="2400">
              <a:solidFill>
                <a:schemeClr val="bg1"/>
              </a:solidFill>
            </a:endParaRPr>
          </a:p>
          <a:p>
            <a:r>
              <a:rPr lang="nl-BE" sz="2400">
                <a:solidFill>
                  <a:schemeClr val="bg1"/>
                </a:solidFill>
              </a:rPr>
              <a:t>Traditional SQL Server licensing</a:t>
            </a:r>
          </a:p>
          <a:p>
            <a:r>
              <a:rPr lang="en-US" sz="2400">
                <a:solidFill>
                  <a:schemeClr val="bg1"/>
                </a:solidFill>
              </a:rPr>
              <a:t>Cost depends on the VM size and the version of SQL Server </a:t>
            </a:r>
          </a:p>
          <a:p>
            <a:r>
              <a:rPr lang="en-US" sz="2400">
                <a:solidFill>
                  <a:schemeClr val="bg1"/>
                </a:solidFill>
              </a:rPr>
              <a:t>Billed per minute</a:t>
            </a:r>
          </a:p>
          <a:p>
            <a:pPr lvl="1"/>
            <a:r>
              <a:rPr lang="en-US" sz="2000">
                <a:solidFill>
                  <a:schemeClr val="bg1"/>
                </a:solidFill>
                <a:latin typeface="+mj-lt"/>
              </a:rPr>
              <a:t>SQL License cost</a:t>
            </a:r>
          </a:p>
          <a:p>
            <a:pPr lvl="1"/>
            <a:r>
              <a:rPr lang="en-US" sz="2000">
                <a:solidFill>
                  <a:schemeClr val="bg1"/>
                </a:solidFill>
                <a:latin typeface="+mj-lt"/>
              </a:rPr>
              <a:t>Windows License cost</a:t>
            </a:r>
          </a:p>
          <a:p>
            <a:pPr lvl="1"/>
            <a:r>
              <a:rPr lang="en-US" sz="2000">
                <a:solidFill>
                  <a:schemeClr val="bg1"/>
                </a:solidFill>
                <a:latin typeface="+mj-lt"/>
              </a:rPr>
              <a:t>Azure Storage</a:t>
            </a:r>
            <a:endParaRPr lang="nl-BE" sz="2000">
              <a:solidFill>
                <a:schemeClr val="bg1"/>
              </a:solidFill>
              <a:latin typeface="+mj-lt"/>
            </a:endParaRPr>
          </a:p>
        </p:txBody>
      </p:sp>
    </p:spTree>
    <p:extLst>
      <p:ext uri="{BB962C8B-B14F-4D97-AF65-F5344CB8AC3E}">
        <p14:creationId xmlns:p14="http://schemas.microsoft.com/office/powerpoint/2010/main" val="1254401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Administration</a:t>
            </a:r>
            <a:endParaRPr lang="en-US" sz="4000">
              <a:solidFill>
                <a:schemeClr val="accent3"/>
              </a:solidFill>
            </a:endParaRPr>
          </a:p>
        </p:txBody>
      </p:sp>
      <p:sp>
        <p:nvSpPr>
          <p:cNvPr id="5" name="Text Placeholder 3"/>
          <p:cNvSpPr>
            <a:spLocks noGrp="1"/>
          </p:cNvSpPr>
          <p:nvPr>
            <p:ph type="body" sz="quarter" idx="10"/>
          </p:nvPr>
        </p:nvSpPr>
        <p:spPr>
          <a:xfrm>
            <a:off x="427037" y="1973768"/>
            <a:ext cx="5378548" cy="3046988"/>
          </a:xfrm>
          <a:solidFill>
            <a:schemeClr val="accent4"/>
          </a:solidFill>
        </p:spPr>
        <p:txBody>
          <a:bodyPr/>
          <a:lstStyle/>
          <a:p>
            <a:pPr marL="0" indent="0">
              <a:buNone/>
            </a:pPr>
            <a:r>
              <a:rPr lang="nl-BE">
                <a:solidFill>
                  <a:schemeClr val="bg1"/>
                </a:solidFill>
              </a:rPr>
              <a:t>Azure SQL Database</a:t>
            </a:r>
          </a:p>
          <a:p>
            <a:r>
              <a:rPr lang="nl-BE" sz="2400">
                <a:solidFill>
                  <a:schemeClr val="bg1"/>
                </a:solidFill>
                <a:latin typeface="+mn-lt"/>
              </a:rPr>
              <a:t>Microsoft administers the physical hardware </a:t>
            </a:r>
          </a:p>
          <a:p>
            <a:r>
              <a:rPr lang="nl-BE" sz="2400">
                <a:solidFill>
                  <a:schemeClr val="bg1"/>
                </a:solidFill>
                <a:latin typeface="+mn-lt"/>
              </a:rPr>
              <a:t>Provide high availability</a:t>
            </a:r>
          </a:p>
          <a:p>
            <a:r>
              <a:rPr lang="nl-BE" sz="2400">
                <a:solidFill>
                  <a:schemeClr val="bg1"/>
                </a:solidFill>
                <a:latin typeface="+mn-lt"/>
              </a:rPr>
              <a:t>Upgrades the database software</a:t>
            </a:r>
          </a:p>
          <a:p>
            <a:r>
              <a:rPr lang="nl-BE" sz="2400">
                <a:solidFill>
                  <a:schemeClr val="bg1"/>
                </a:solidFill>
                <a:latin typeface="+mn-lt"/>
              </a:rPr>
              <a:t>Manages load balancing</a:t>
            </a:r>
          </a:p>
          <a:p>
            <a:r>
              <a:rPr lang="nl-BE" sz="2400">
                <a:solidFill>
                  <a:schemeClr val="bg1"/>
                </a:solidFill>
                <a:latin typeface="+mn-lt"/>
              </a:rPr>
              <a:t>Transparent failover </a:t>
            </a:r>
          </a:p>
        </p:txBody>
      </p:sp>
      <p:sp>
        <p:nvSpPr>
          <p:cNvPr id="6" name="Text Placeholder 4"/>
          <p:cNvSpPr txBox="1">
            <a:spLocks/>
          </p:cNvSpPr>
          <p:nvPr/>
        </p:nvSpPr>
        <p:spPr>
          <a:xfrm>
            <a:off x="6544215" y="1973768"/>
            <a:ext cx="5378548" cy="3046988"/>
          </a:xfrm>
          <a:prstGeom prst="rect">
            <a:avLst/>
          </a:prstGeom>
          <a:solidFill>
            <a:schemeClr val="accent3"/>
          </a:solidFill>
        </p:spPr>
        <p:txBody>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nl-BE" sz="3600">
                <a:solidFill>
                  <a:schemeClr val="bg1"/>
                </a:solidFill>
              </a:rPr>
              <a:t>SQL Server in </a:t>
            </a:r>
            <a:r>
              <a:rPr lang="nl-BE" sz="3600" err="1">
                <a:solidFill>
                  <a:schemeClr val="bg1"/>
                </a:solidFill>
              </a:rPr>
              <a:t>Azure</a:t>
            </a:r>
            <a:r>
              <a:rPr lang="nl-BE" sz="3600">
                <a:solidFill>
                  <a:schemeClr val="bg1"/>
                </a:solidFill>
              </a:rPr>
              <a:t> VM</a:t>
            </a:r>
          </a:p>
          <a:p>
            <a:r>
              <a:rPr lang="en-US" sz="2400">
                <a:solidFill>
                  <a:schemeClr val="bg1"/>
                </a:solidFill>
                <a:latin typeface="+mn-lt"/>
              </a:rPr>
              <a:t>You have full control over the OS and SQL Server </a:t>
            </a:r>
          </a:p>
          <a:p>
            <a:r>
              <a:rPr lang="en-US" sz="2400">
                <a:solidFill>
                  <a:schemeClr val="bg1"/>
                </a:solidFill>
                <a:latin typeface="+mn-lt"/>
              </a:rPr>
              <a:t>You decide when to update/upgrade the OS and database software</a:t>
            </a:r>
          </a:p>
          <a:p>
            <a:r>
              <a:rPr lang="en-US" sz="2400">
                <a:solidFill>
                  <a:schemeClr val="bg1"/>
                </a:solidFill>
                <a:latin typeface="+mn-lt"/>
              </a:rPr>
              <a:t>You can control the size of the VM</a:t>
            </a:r>
            <a:endParaRPr lang="nl-BE" sz="2400">
              <a:solidFill>
                <a:schemeClr val="bg1"/>
              </a:solidFill>
              <a:latin typeface="+mn-lt"/>
            </a:endParaRPr>
          </a:p>
        </p:txBody>
      </p:sp>
    </p:spTree>
    <p:extLst>
      <p:ext uri="{BB962C8B-B14F-4D97-AF65-F5344CB8AC3E}">
        <p14:creationId xmlns:p14="http://schemas.microsoft.com/office/powerpoint/2010/main" val="163993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0" y="2108200"/>
            <a:ext cx="6281738" cy="1668463"/>
          </a:xfrm>
          <a:prstGeom prst="rect">
            <a:avLst/>
          </a:prstGeom>
        </p:spPr>
        <p:txBody>
          <a:bodyPr>
            <a:noAutofit/>
          </a:bodyPr>
          <a:lstStyle/>
          <a:p>
            <a:pPr marL="0" indent="0">
              <a:spcBef>
                <a:spcPts val="1200"/>
              </a:spcBef>
              <a:buClr>
                <a:srgbClr val="92D050"/>
              </a:buClr>
              <a:buNone/>
            </a:pPr>
            <a:r>
              <a:rPr lang="en-US" sz="2400">
                <a:gradFill>
                  <a:gsLst>
                    <a:gs pos="1250">
                      <a:schemeClr val="tx1"/>
                    </a:gs>
                    <a:gs pos="100000">
                      <a:schemeClr val="tx1"/>
                    </a:gs>
                  </a:gsLst>
                  <a:lin ang="5400000" scaled="0"/>
                </a:gradFill>
                <a:latin typeface="Segoe UI Light" panose="020B0502040204020203" pitchFamily="34" charset="0"/>
                <a:cs typeface="Segoe UI Light" panose="020B0502040204020203" pitchFamily="34" charset="0"/>
              </a:rPr>
              <a:t>Scale up with one click</a:t>
            </a:r>
          </a:p>
          <a:p>
            <a:pPr marL="0" indent="0">
              <a:spcBef>
                <a:spcPts val="1200"/>
              </a:spcBef>
              <a:buClr>
                <a:srgbClr val="92D050"/>
              </a:buClr>
              <a:buNone/>
            </a:pPr>
            <a:r>
              <a:rPr lang="en-US" sz="2400">
                <a:gradFill>
                  <a:gsLst>
                    <a:gs pos="1250">
                      <a:schemeClr val="tx1"/>
                    </a:gs>
                    <a:gs pos="100000">
                      <a:schemeClr val="tx1"/>
                    </a:gs>
                  </a:gsLst>
                  <a:lin ang="5400000" scaled="0"/>
                </a:gradFill>
                <a:latin typeface="Segoe UI Light" panose="020B0502040204020203" pitchFamily="34" charset="0"/>
                <a:cs typeface="Segoe UI Light" panose="020B0502040204020203" pitchFamily="34" charset="0"/>
              </a:rPr>
              <a:t>Accommodate growth and peak workloads</a:t>
            </a:r>
          </a:p>
          <a:p>
            <a:pPr marL="0" indent="0">
              <a:spcBef>
                <a:spcPts val="1200"/>
              </a:spcBef>
              <a:buClr>
                <a:srgbClr val="92D050"/>
              </a:buClr>
              <a:buNone/>
            </a:pPr>
            <a:r>
              <a:rPr lang="en-US" sz="2400">
                <a:gradFill>
                  <a:gsLst>
                    <a:gs pos="1250">
                      <a:schemeClr val="tx1"/>
                    </a:gs>
                    <a:gs pos="100000">
                      <a:schemeClr val="tx1"/>
                    </a:gs>
                  </a:gsLst>
                  <a:lin ang="5400000" scaled="0"/>
                </a:gradFill>
                <a:latin typeface="Segoe UI Light" panose="020B0502040204020203" pitchFamily="34" charset="0"/>
                <a:cs typeface="Segoe UI Light" panose="020B0502040204020203" pitchFamily="34" charset="0"/>
              </a:rPr>
              <a:t>Pay for what you need, when you need it</a:t>
            </a:r>
          </a:p>
        </p:txBody>
      </p:sp>
      <p:sp>
        <p:nvSpPr>
          <p:cNvPr id="4" name="Title 1"/>
          <p:cNvSpPr>
            <a:spLocks noGrp="1"/>
          </p:cNvSpPr>
          <p:nvPr>
            <p:ph type="title"/>
          </p:nvPr>
        </p:nvSpPr>
        <p:spPr>
          <a:xfrm>
            <a:off x="269240" y="289511"/>
            <a:ext cx="11655840" cy="899665"/>
          </a:xfrm>
        </p:spPr>
        <p:txBody>
          <a:bodyPr>
            <a:noAutofit/>
          </a:bodyPr>
          <a:lstStyle/>
          <a:p>
            <a:r>
              <a:rPr lang="en-US">
                <a:solidFill>
                  <a:srgbClr val="00B0F0"/>
                </a:solidFill>
                <a:latin typeface="Segoe UI Light" panose="020B0502040204020203" pitchFamily="34" charset="0"/>
                <a:cs typeface="Segoe UI Light" panose="020B0502040204020203" pitchFamily="34" charset="0"/>
              </a:rPr>
              <a:t>Introduction – Scale up or down</a:t>
            </a:r>
            <a:endParaRPr lang="en-US">
              <a:solidFill>
                <a:srgbClr val="00B0F0"/>
              </a:solidFill>
              <a:latin typeface="Segoe UI Light"/>
              <a:cs typeface="Segoe UI Light" panose="020B0502040204020203" pitchFamily="34" charset="0"/>
            </a:endParaRPr>
          </a:p>
        </p:txBody>
      </p:sp>
      <p:graphicFrame>
        <p:nvGraphicFramePr>
          <p:cNvPr id="6" name="Table 5"/>
          <p:cNvGraphicFramePr>
            <a:graphicFrameLocks noGrp="1"/>
          </p:cNvGraphicFramePr>
          <p:nvPr>
            <p:extLst/>
          </p:nvPr>
        </p:nvGraphicFramePr>
        <p:xfrm>
          <a:off x="607846" y="5690993"/>
          <a:ext cx="10958678" cy="365760"/>
        </p:xfrm>
        <a:graphic>
          <a:graphicData uri="http://schemas.openxmlformats.org/drawingml/2006/table">
            <a:tbl>
              <a:tblPr>
                <a:tableStyleId>{5C22544A-7EE6-4342-B048-85BDC9FD1C3A}</a:tableStyleId>
              </a:tblPr>
              <a:tblGrid>
                <a:gridCol w="520663">
                  <a:extLst>
                    <a:ext uri="{9D8B030D-6E8A-4147-A177-3AD203B41FA5}">
                      <a16:colId xmlns:a16="http://schemas.microsoft.com/office/drawing/2014/main" val="20000"/>
                    </a:ext>
                  </a:extLst>
                </a:gridCol>
                <a:gridCol w="535626">
                  <a:extLst>
                    <a:ext uri="{9D8B030D-6E8A-4147-A177-3AD203B41FA5}">
                      <a16:colId xmlns:a16="http://schemas.microsoft.com/office/drawing/2014/main" val="2036244271"/>
                    </a:ext>
                  </a:extLst>
                </a:gridCol>
                <a:gridCol w="676228">
                  <a:extLst>
                    <a:ext uri="{9D8B030D-6E8A-4147-A177-3AD203B41FA5}">
                      <a16:colId xmlns:a16="http://schemas.microsoft.com/office/drawing/2014/main" val="20002"/>
                    </a:ext>
                  </a:extLst>
                </a:gridCol>
                <a:gridCol w="803440">
                  <a:extLst>
                    <a:ext uri="{9D8B030D-6E8A-4147-A177-3AD203B41FA5}">
                      <a16:colId xmlns:a16="http://schemas.microsoft.com/office/drawing/2014/main" val="20003"/>
                    </a:ext>
                  </a:extLst>
                </a:gridCol>
                <a:gridCol w="863696">
                  <a:extLst>
                    <a:ext uri="{9D8B030D-6E8A-4147-A177-3AD203B41FA5}">
                      <a16:colId xmlns:a16="http://schemas.microsoft.com/office/drawing/2014/main" val="20004"/>
                    </a:ext>
                  </a:extLst>
                </a:gridCol>
                <a:gridCol w="1044472">
                  <a:extLst>
                    <a:ext uri="{9D8B030D-6E8A-4147-A177-3AD203B41FA5}">
                      <a16:colId xmlns:a16="http://schemas.microsoft.com/office/drawing/2014/main" val="20005"/>
                    </a:ext>
                  </a:extLst>
                </a:gridCol>
                <a:gridCol w="1064557">
                  <a:extLst>
                    <a:ext uri="{9D8B030D-6E8A-4147-A177-3AD203B41FA5}">
                      <a16:colId xmlns:a16="http://schemas.microsoft.com/office/drawing/2014/main" val="67562925"/>
                    </a:ext>
                  </a:extLst>
                </a:gridCol>
                <a:gridCol w="1158292">
                  <a:extLst>
                    <a:ext uri="{9D8B030D-6E8A-4147-A177-3AD203B41FA5}">
                      <a16:colId xmlns:a16="http://schemas.microsoft.com/office/drawing/2014/main" val="2806863412"/>
                    </a:ext>
                  </a:extLst>
                </a:gridCol>
                <a:gridCol w="1439496">
                  <a:extLst>
                    <a:ext uri="{9D8B030D-6E8A-4147-A177-3AD203B41FA5}">
                      <a16:colId xmlns:a16="http://schemas.microsoft.com/office/drawing/2014/main" val="1475134852"/>
                    </a:ext>
                  </a:extLst>
                </a:gridCol>
                <a:gridCol w="1426104">
                  <a:extLst>
                    <a:ext uri="{9D8B030D-6E8A-4147-A177-3AD203B41FA5}">
                      <a16:colId xmlns:a16="http://schemas.microsoft.com/office/drawing/2014/main" val="2577098201"/>
                    </a:ext>
                  </a:extLst>
                </a:gridCol>
                <a:gridCol w="1426104">
                  <a:extLst>
                    <a:ext uri="{9D8B030D-6E8A-4147-A177-3AD203B41FA5}">
                      <a16:colId xmlns:a16="http://schemas.microsoft.com/office/drawing/2014/main" val="1479961647"/>
                    </a:ext>
                  </a:extLst>
                </a:gridCol>
              </a:tblGrid>
              <a:tr h="355295">
                <a:tc>
                  <a:txBody>
                    <a:bodyPr/>
                    <a:lstStyle/>
                    <a:p>
                      <a:pPr algn="ctr"/>
                      <a:r>
                        <a:rPr lang="en-US" b="0">
                          <a:solidFill>
                            <a:srgbClr val="FFFFFF"/>
                          </a:solidFill>
                          <a:latin typeface="Segoe Black" panose="020B0A02040504020203" pitchFamily="34" charset="0"/>
                        </a:rPr>
                        <a:t>5</a:t>
                      </a:r>
                    </a:p>
                  </a:txBody>
                  <a:tcPr anchor="ctr">
                    <a:lnL w="12700" cap="flat" cmpd="sng" algn="ctr">
                      <a:no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BBCBE"/>
                    </a:solidFill>
                  </a:tcPr>
                </a:tc>
                <a:tc>
                  <a:txBody>
                    <a:bodyPr/>
                    <a:lstStyle/>
                    <a:p>
                      <a:pPr algn="ctr"/>
                      <a:r>
                        <a:rPr lang="en-US" b="0">
                          <a:solidFill>
                            <a:srgbClr val="FFFFFF"/>
                          </a:solidFill>
                          <a:latin typeface="Segoe Black" panose="020B0A02040504020203" pitchFamily="34" charset="0"/>
                        </a:rPr>
                        <a:t>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a:solidFill>
                            <a:srgbClr val="FFFFFF"/>
                          </a:solidFill>
                          <a:latin typeface="Segoe Black" panose="020B0A02040504020203" pitchFamily="34" charset="0"/>
                        </a:rPr>
                        <a:t>20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a:solidFill>
                            <a:srgbClr val="FFFFFF"/>
                          </a:solidFill>
                          <a:latin typeface="Segoe Black" panose="020B0A02040504020203" pitchFamily="34" charset="0"/>
                        </a:rPr>
                        <a:t>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a:solidFill>
                            <a:srgbClr val="FFFFFF"/>
                          </a:solidFill>
                          <a:latin typeface="Segoe Black" panose="020B0A02040504020203" pitchFamily="34" charset="0"/>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a:solidFill>
                            <a:srgbClr val="FFFFFF"/>
                          </a:solidFill>
                          <a:latin typeface="Segoe Black" panose="020B0A02040504020203" pitchFamily="34" charset="0"/>
                        </a:rPr>
                        <a:t>125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a:solidFill>
                            <a:srgbClr val="FFFFFF"/>
                          </a:solidFill>
                          <a:latin typeface="Segoe Black" panose="020B0A02040504020203" pitchFamily="34" charset="0"/>
                        </a:rPr>
                        <a:t>250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a:solidFill>
                            <a:srgbClr val="FFFFFF"/>
                          </a:solidFill>
                          <a:latin typeface="Segoe Black" panose="020B0A02040504020203" pitchFamily="34" charset="0"/>
                        </a:rPr>
                        <a:t>500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a:solidFill>
                            <a:srgbClr val="FFFFFF"/>
                          </a:solidFill>
                          <a:latin typeface="Segoe Black" panose="020B0A02040504020203" pitchFamily="34" charset="0"/>
                        </a:rPr>
                        <a:t>1,000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tc>
                  <a:txBody>
                    <a:bodyPr/>
                    <a:lstStyle/>
                    <a:p>
                      <a:pPr algn="ctr"/>
                      <a:r>
                        <a:rPr lang="en-US" b="0">
                          <a:solidFill>
                            <a:srgbClr val="FFFFFF"/>
                          </a:solidFill>
                          <a:latin typeface="Segoe Black" panose="020B0A02040504020203" pitchFamily="34" charset="0"/>
                        </a:rPr>
                        <a:t>1,750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tc>
                  <a:txBody>
                    <a:bodyPr/>
                    <a:lstStyle/>
                    <a:p>
                      <a:pPr algn="ctr"/>
                      <a:r>
                        <a:rPr lang="en-US" b="0">
                          <a:solidFill>
                            <a:srgbClr val="FFFFFF"/>
                          </a:solidFill>
                          <a:latin typeface="Segoe Black" panose="020B0A02040504020203" pitchFamily="34" charset="0"/>
                        </a:rPr>
                        <a:t>4,000</a:t>
                      </a:r>
                    </a:p>
                  </a:txBody>
                  <a:tcPr anchor="ctr">
                    <a:lnL w="12700" cap="flat" cmpd="sng" algn="ctr">
                      <a:solidFill>
                        <a:srgbClr val="FFFFFF"/>
                      </a:solid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extLst>
                  <a:ext uri="{0D108BD9-81ED-4DB2-BD59-A6C34878D82A}">
                    <a16:rowId xmlns:a16="http://schemas.microsoft.com/office/drawing/2014/main" val="594647120"/>
                  </a:ext>
                </a:extLst>
              </a:tr>
            </a:tbl>
          </a:graphicData>
        </a:graphic>
      </p:graphicFrame>
      <p:grpSp>
        <p:nvGrpSpPr>
          <p:cNvPr id="7" name="Group 6"/>
          <p:cNvGrpSpPr/>
          <p:nvPr/>
        </p:nvGrpSpPr>
        <p:grpSpPr>
          <a:xfrm>
            <a:off x="5088256" y="5586557"/>
            <a:ext cx="992778" cy="689312"/>
            <a:chOff x="5485162" y="5752002"/>
            <a:chExt cx="693772" cy="944112"/>
          </a:xfrm>
        </p:grpSpPr>
        <p:sp>
          <p:nvSpPr>
            <p:cNvPr id="8" name="Rectangle 7"/>
            <p:cNvSpPr/>
            <p:nvPr/>
          </p:nvSpPr>
          <p:spPr bwMode="auto">
            <a:xfrm>
              <a:off x="5485162" y="6386228"/>
              <a:ext cx="693772" cy="30988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Freeform 19"/>
            <p:cNvSpPr/>
            <p:nvPr/>
          </p:nvSpPr>
          <p:spPr bwMode="auto">
            <a:xfrm>
              <a:off x="5485162" y="5752002"/>
              <a:ext cx="693772" cy="944112"/>
            </a:xfrm>
            <a:custGeom>
              <a:avLst/>
              <a:gdLst>
                <a:gd name="connsiteX0" fmla="*/ 303845 w 693772"/>
                <a:gd name="connsiteY0" fmla="*/ 0 h 1052514"/>
                <a:gd name="connsiteX1" fmla="*/ 389927 w 693772"/>
                <a:gd name="connsiteY1" fmla="*/ 0 h 1052514"/>
                <a:gd name="connsiteX2" fmla="*/ 693772 w 693772"/>
                <a:gd name="connsiteY2" fmla="*/ 526257 h 1052514"/>
                <a:gd name="connsiteX3" fmla="*/ 693772 w 693772"/>
                <a:gd name="connsiteY3" fmla="*/ 1052514 h 1052514"/>
                <a:gd name="connsiteX4" fmla="*/ 0 w 693772"/>
                <a:gd name="connsiteY4" fmla="*/ 1052514 h 1052514"/>
                <a:gd name="connsiteX5" fmla="*/ 0 w 693772"/>
                <a:gd name="connsiteY5" fmla="*/ 526257 h 1052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772" h="1052514">
                  <a:moveTo>
                    <a:pt x="303845" y="0"/>
                  </a:moveTo>
                  <a:lnTo>
                    <a:pt x="389927" y="0"/>
                  </a:lnTo>
                  <a:lnTo>
                    <a:pt x="693772" y="526257"/>
                  </a:lnTo>
                  <a:lnTo>
                    <a:pt x="693772" y="1052514"/>
                  </a:lnTo>
                  <a:lnTo>
                    <a:pt x="0" y="1052514"/>
                  </a:lnTo>
                  <a:lnTo>
                    <a:pt x="0" y="526257"/>
                  </a:lnTo>
                  <a:close/>
                </a:path>
              </a:pathLst>
            </a:custGeom>
            <a:noFill/>
            <a:ln w="57150">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10" name="Straight Arrow Connector 9"/>
            <p:cNvCxnSpPr/>
            <p:nvPr/>
          </p:nvCxnSpPr>
          <p:spPr>
            <a:xfrm>
              <a:off x="5553503" y="6560448"/>
              <a:ext cx="550097" cy="0"/>
            </a:xfrm>
            <a:prstGeom prst="straightConnector1">
              <a:avLst/>
            </a:prstGeom>
            <a:ln w="381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11" name="Rectangle 10"/>
          <p:cNvSpPr/>
          <p:nvPr/>
        </p:nvSpPr>
        <p:spPr>
          <a:xfrm>
            <a:off x="3867993" y="6061998"/>
            <a:ext cx="7752044" cy="258532"/>
          </a:xfrm>
          <a:prstGeom prst="rect">
            <a:avLst/>
          </a:prstGeom>
        </p:spPr>
        <p:txBody>
          <a:bodyPr wrap="square">
            <a:sp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a:ln>
                  <a:noFill/>
                </a:ln>
                <a:solidFill>
                  <a:schemeClr val="bg1">
                    <a:lumMod val="50000"/>
                  </a:schemeClr>
                </a:solidFill>
                <a:effectLst/>
                <a:uLnTx/>
                <a:uFillTx/>
                <a:latin typeface="Segoe UI" panose="020B0502040204020203" pitchFamily="34" charset="0"/>
                <a:ea typeface="Segoe UI" panose="020B0502040204020203" pitchFamily="34" charset="0"/>
                <a:cs typeface="Segoe UI" panose="020B0502040204020203" pitchFamily="34" charset="0"/>
              </a:rPr>
              <a:t>Database transaction units (DTUs)</a:t>
            </a:r>
          </a:p>
        </p:txBody>
      </p:sp>
      <p:graphicFrame>
        <p:nvGraphicFramePr>
          <p:cNvPr id="12" name="Table 11"/>
          <p:cNvGraphicFramePr>
            <a:graphicFrameLocks noGrp="1"/>
          </p:cNvGraphicFramePr>
          <p:nvPr>
            <p:extLst/>
          </p:nvPr>
        </p:nvGraphicFramePr>
        <p:xfrm>
          <a:off x="607846" y="6084845"/>
          <a:ext cx="10958677" cy="364715"/>
        </p:xfrm>
        <a:graphic>
          <a:graphicData uri="http://schemas.openxmlformats.org/drawingml/2006/table">
            <a:tbl>
              <a:tblPr>
                <a:tableStyleId>{5C22544A-7EE6-4342-B048-85BDC9FD1C3A}</a:tableStyleId>
              </a:tblPr>
              <a:tblGrid>
                <a:gridCol w="528623">
                  <a:extLst>
                    <a:ext uri="{9D8B030D-6E8A-4147-A177-3AD203B41FA5}">
                      <a16:colId xmlns:a16="http://schemas.microsoft.com/office/drawing/2014/main" val="20000"/>
                    </a:ext>
                  </a:extLst>
                </a:gridCol>
                <a:gridCol w="2869474">
                  <a:extLst>
                    <a:ext uri="{9D8B030D-6E8A-4147-A177-3AD203B41FA5}">
                      <a16:colId xmlns:a16="http://schemas.microsoft.com/office/drawing/2014/main" val="20001"/>
                    </a:ext>
                  </a:extLst>
                </a:gridCol>
                <a:gridCol w="7560580">
                  <a:extLst>
                    <a:ext uri="{9D8B030D-6E8A-4147-A177-3AD203B41FA5}">
                      <a16:colId xmlns:a16="http://schemas.microsoft.com/office/drawing/2014/main" val="20002"/>
                    </a:ext>
                  </a:extLst>
                </a:gridCol>
              </a:tblGrid>
              <a:tr h="364715">
                <a:tc>
                  <a:txBody>
                    <a:bodyPr/>
                    <a:lstStyle/>
                    <a:p>
                      <a:pPr algn="ctr"/>
                      <a:r>
                        <a:rPr lang="en-US" sz="1600" b="1" kern="0">
                          <a:solidFill>
                            <a:schemeClr val="bg1">
                              <a:lumMod val="50000"/>
                            </a:schemeClr>
                          </a:solidFill>
                          <a:latin typeface="+mn-lt"/>
                        </a:rPr>
                        <a:t>Basic</a:t>
                      </a:r>
                      <a:endParaRPr lang="en-US" sz="1600">
                        <a:solidFill>
                          <a:schemeClr val="bg1">
                            <a:lumMod val="50000"/>
                          </a:schemeClr>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600" b="1" kern="0">
                          <a:solidFill>
                            <a:schemeClr val="accent1"/>
                          </a:solidFill>
                          <a:latin typeface="+mn-lt"/>
                        </a:rPr>
                        <a:t>Standard</a:t>
                      </a:r>
                      <a:endParaRPr lang="en-US" sz="1600">
                        <a:solidFill>
                          <a:schemeClr val="accent1"/>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600" b="1" kern="0">
                          <a:solidFill>
                            <a:srgbClr val="107C10"/>
                          </a:solidFill>
                          <a:latin typeface="+mn-lt"/>
                        </a:rPr>
                        <a:t>Premium</a:t>
                      </a:r>
                      <a:endParaRPr lang="en-US" sz="1600">
                        <a:solidFill>
                          <a:srgbClr val="107C10"/>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grpSp>
        <p:nvGrpSpPr>
          <p:cNvPr id="13" name="Group 12"/>
          <p:cNvGrpSpPr>
            <a:grpSpLocks noChangeAspect="1"/>
          </p:cNvGrpSpPr>
          <p:nvPr/>
        </p:nvGrpSpPr>
        <p:grpSpPr>
          <a:xfrm>
            <a:off x="673823" y="4922773"/>
            <a:ext cx="388827" cy="515706"/>
            <a:chOff x="6274552" y="4026143"/>
            <a:chExt cx="1120921" cy="1484259"/>
          </a:xfrm>
        </p:grpSpPr>
        <p:sp>
          <p:nvSpPr>
            <p:cNvPr id="14" name="Freeform 6"/>
            <p:cNvSpPr>
              <a:spLocks/>
            </p:cNvSpPr>
            <p:nvPr/>
          </p:nvSpPr>
          <p:spPr bwMode="auto">
            <a:xfrm>
              <a:off x="6274552" y="4227136"/>
              <a:ext cx="1120919" cy="128326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5" name="Freeform 7"/>
            <p:cNvSpPr>
              <a:spLocks/>
            </p:cNvSpPr>
            <p:nvPr/>
          </p:nvSpPr>
          <p:spPr bwMode="auto">
            <a:xfrm>
              <a:off x="6827282" y="4227136"/>
              <a:ext cx="568191" cy="128326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BBCB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6" name="Freeform 8"/>
            <p:cNvSpPr>
              <a:spLocks/>
            </p:cNvSpPr>
            <p:nvPr/>
          </p:nvSpPr>
          <p:spPr bwMode="auto">
            <a:xfrm>
              <a:off x="6274552" y="4026143"/>
              <a:ext cx="1120919" cy="405853"/>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7" name="Freeform 9"/>
            <p:cNvSpPr>
              <a:spLocks/>
            </p:cNvSpPr>
            <p:nvPr/>
          </p:nvSpPr>
          <p:spPr bwMode="auto">
            <a:xfrm>
              <a:off x="6390509" y="4084123"/>
              <a:ext cx="889004" cy="266704"/>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18" name="Freeform 10"/>
            <p:cNvSpPr>
              <a:spLocks/>
            </p:cNvSpPr>
            <p:nvPr/>
          </p:nvSpPr>
          <p:spPr bwMode="auto">
            <a:xfrm>
              <a:off x="6390509" y="4084123"/>
              <a:ext cx="889004" cy="216454"/>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BBCB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19" name="Group 18"/>
          <p:cNvGrpSpPr/>
          <p:nvPr/>
        </p:nvGrpSpPr>
        <p:grpSpPr>
          <a:xfrm>
            <a:off x="1201026" y="4858309"/>
            <a:ext cx="437431" cy="580170"/>
            <a:chOff x="1201026" y="4953520"/>
            <a:chExt cx="437431" cy="580170"/>
          </a:xfrm>
        </p:grpSpPr>
        <p:sp>
          <p:nvSpPr>
            <p:cNvPr id="20" name="Freeform 6"/>
            <p:cNvSpPr>
              <a:spLocks/>
            </p:cNvSpPr>
            <p:nvPr/>
          </p:nvSpPr>
          <p:spPr bwMode="auto">
            <a:xfrm>
              <a:off x="1201026" y="5032085"/>
              <a:ext cx="437430" cy="501605"/>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1" name="Freeform 7"/>
            <p:cNvSpPr>
              <a:spLocks/>
            </p:cNvSpPr>
            <p:nvPr/>
          </p:nvSpPr>
          <p:spPr bwMode="auto">
            <a:xfrm>
              <a:off x="1416725" y="5032085"/>
              <a:ext cx="221732" cy="501605"/>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2" name="Freeform 8"/>
            <p:cNvSpPr>
              <a:spLocks/>
            </p:cNvSpPr>
            <p:nvPr/>
          </p:nvSpPr>
          <p:spPr bwMode="auto">
            <a:xfrm>
              <a:off x="1201026" y="4953520"/>
              <a:ext cx="437430" cy="158641"/>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3" name="Freeform 9"/>
            <p:cNvSpPr>
              <a:spLocks/>
            </p:cNvSpPr>
            <p:nvPr/>
          </p:nvSpPr>
          <p:spPr bwMode="auto">
            <a:xfrm>
              <a:off x="1246277" y="4976183"/>
              <a:ext cx="346927" cy="10425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4" name="Freeform 10"/>
            <p:cNvSpPr>
              <a:spLocks/>
            </p:cNvSpPr>
            <p:nvPr/>
          </p:nvSpPr>
          <p:spPr bwMode="auto">
            <a:xfrm>
              <a:off x="1246277" y="4976183"/>
              <a:ext cx="346927" cy="84608"/>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25" name="Group 24"/>
          <p:cNvGrpSpPr/>
          <p:nvPr/>
        </p:nvGrpSpPr>
        <p:grpSpPr>
          <a:xfrm>
            <a:off x="1800391" y="4757748"/>
            <a:ext cx="513251" cy="680731"/>
            <a:chOff x="1800391" y="4852959"/>
            <a:chExt cx="513251" cy="680731"/>
          </a:xfrm>
        </p:grpSpPr>
        <p:sp>
          <p:nvSpPr>
            <p:cNvPr id="26" name="Freeform 6"/>
            <p:cNvSpPr>
              <a:spLocks/>
            </p:cNvSpPr>
            <p:nvPr/>
          </p:nvSpPr>
          <p:spPr bwMode="auto">
            <a:xfrm>
              <a:off x="1800391" y="4945141"/>
              <a:ext cx="513250" cy="58854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7" name="Freeform 7"/>
            <p:cNvSpPr>
              <a:spLocks/>
            </p:cNvSpPr>
            <p:nvPr/>
          </p:nvSpPr>
          <p:spPr bwMode="auto">
            <a:xfrm>
              <a:off x="2053477" y="4945141"/>
              <a:ext cx="260165" cy="58854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8" name="Freeform 8"/>
            <p:cNvSpPr>
              <a:spLocks/>
            </p:cNvSpPr>
            <p:nvPr/>
          </p:nvSpPr>
          <p:spPr bwMode="auto">
            <a:xfrm>
              <a:off x="1800391" y="4852959"/>
              <a:ext cx="513250" cy="186138"/>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29" name="Freeform 9"/>
            <p:cNvSpPr>
              <a:spLocks/>
            </p:cNvSpPr>
            <p:nvPr/>
          </p:nvSpPr>
          <p:spPr bwMode="auto">
            <a:xfrm>
              <a:off x="1853486" y="4879551"/>
              <a:ext cx="407060" cy="122319"/>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0" name="Freeform 10"/>
            <p:cNvSpPr>
              <a:spLocks/>
            </p:cNvSpPr>
            <p:nvPr/>
          </p:nvSpPr>
          <p:spPr bwMode="auto">
            <a:xfrm>
              <a:off x="1853486" y="4879551"/>
              <a:ext cx="407060" cy="99273"/>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31" name="Group 30"/>
          <p:cNvGrpSpPr/>
          <p:nvPr/>
        </p:nvGrpSpPr>
        <p:grpSpPr>
          <a:xfrm>
            <a:off x="2475576" y="4672655"/>
            <a:ext cx="577408" cy="765824"/>
            <a:chOff x="2475576" y="4767866"/>
            <a:chExt cx="577408" cy="765824"/>
          </a:xfrm>
        </p:grpSpPr>
        <p:sp>
          <p:nvSpPr>
            <p:cNvPr id="32" name="Freeform 6"/>
            <p:cNvSpPr>
              <a:spLocks/>
            </p:cNvSpPr>
            <p:nvPr/>
          </p:nvSpPr>
          <p:spPr bwMode="auto">
            <a:xfrm>
              <a:off x="2475576" y="4871571"/>
              <a:ext cx="577407" cy="66211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3" name="Freeform 7"/>
            <p:cNvSpPr>
              <a:spLocks/>
            </p:cNvSpPr>
            <p:nvPr/>
          </p:nvSpPr>
          <p:spPr bwMode="auto">
            <a:xfrm>
              <a:off x="2760298" y="4871571"/>
              <a:ext cx="292686" cy="66211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4" name="Freeform 8"/>
            <p:cNvSpPr>
              <a:spLocks/>
            </p:cNvSpPr>
            <p:nvPr/>
          </p:nvSpPr>
          <p:spPr bwMode="auto">
            <a:xfrm>
              <a:off x="2475576" y="4767866"/>
              <a:ext cx="577407" cy="209405"/>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5" name="Freeform 9"/>
            <p:cNvSpPr>
              <a:spLocks/>
            </p:cNvSpPr>
            <p:nvPr/>
          </p:nvSpPr>
          <p:spPr bwMode="auto">
            <a:xfrm>
              <a:off x="2535308" y="4797782"/>
              <a:ext cx="457943" cy="13761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6" name="Freeform 10"/>
            <p:cNvSpPr>
              <a:spLocks/>
            </p:cNvSpPr>
            <p:nvPr/>
          </p:nvSpPr>
          <p:spPr bwMode="auto">
            <a:xfrm>
              <a:off x="2535308" y="4797782"/>
              <a:ext cx="457943" cy="111682"/>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37" name="Group 36"/>
          <p:cNvGrpSpPr/>
          <p:nvPr/>
        </p:nvGrpSpPr>
        <p:grpSpPr>
          <a:xfrm>
            <a:off x="3214919" y="4530836"/>
            <a:ext cx="684335" cy="907643"/>
            <a:chOff x="3214919" y="4626047"/>
            <a:chExt cx="684335" cy="907643"/>
          </a:xfrm>
        </p:grpSpPr>
        <p:sp>
          <p:nvSpPr>
            <p:cNvPr id="38" name="Freeform 6"/>
            <p:cNvSpPr>
              <a:spLocks/>
            </p:cNvSpPr>
            <p:nvPr/>
          </p:nvSpPr>
          <p:spPr bwMode="auto">
            <a:xfrm>
              <a:off x="3214919" y="4748957"/>
              <a:ext cx="684334" cy="784733"/>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39" name="Freeform 7"/>
            <p:cNvSpPr>
              <a:spLocks/>
            </p:cNvSpPr>
            <p:nvPr/>
          </p:nvSpPr>
          <p:spPr bwMode="auto">
            <a:xfrm>
              <a:off x="3552367" y="4748957"/>
              <a:ext cx="346887" cy="784733"/>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0" name="Freeform 8"/>
            <p:cNvSpPr>
              <a:spLocks/>
            </p:cNvSpPr>
            <p:nvPr/>
          </p:nvSpPr>
          <p:spPr bwMode="auto">
            <a:xfrm>
              <a:off x="3214919" y="4626047"/>
              <a:ext cx="684334" cy="24818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1" name="Freeform 9"/>
            <p:cNvSpPr>
              <a:spLocks/>
            </p:cNvSpPr>
            <p:nvPr/>
          </p:nvSpPr>
          <p:spPr bwMode="auto">
            <a:xfrm>
              <a:off x="3285712" y="4661502"/>
              <a:ext cx="542747" cy="163093"/>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2" name="Freeform 10"/>
            <p:cNvSpPr>
              <a:spLocks/>
            </p:cNvSpPr>
            <p:nvPr/>
          </p:nvSpPr>
          <p:spPr bwMode="auto">
            <a:xfrm>
              <a:off x="3285712" y="4661502"/>
              <a:ext cx="542747" cy="132364"/>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43" name="Group 42"/>
          <p:cNvGrpSpPr/>
          <p:nvPr/>
        </p:nvGrpSpPr>
        <p:grpSpPr>
          <a:xfrm>
            <a:off x="4153188" y="4417379"/>
            <a:ext cx="769877" cy="1021100"/>
            <a:chOff x="4153188" y="4512590"/>
            <a:chExt cx="769877" cy="1021100"/>
          </a:xfrm>
        </p:grpSpPr>
        <p:sp>
          <p:nvSpPr>
            <p:cNvPr id="44" name="Freeform 6"/>
            <p:cNvSpPr>
              <a:spLocks/>
            </p:cNvSpPr>
            <p:nvPr/>
          </p:nvSpPr>
          <p:spPr bwMode="auto">
            <a:xfrm>
              <a:off x="4153188" y="4650864"/>
              <a:ext cx="769876" cy="88282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5" name="Freeform 7"/>
            <p:cNvSpPr>
              <a:spLocks/>
            </p:cNvSpPr>
            <p:nvPr/>
          </p:nvSpPr>
          <p:spPr bwMode="auto">
            <a:xfrm>
              <a:off x="4532817" y="4650864"/>
              <a:ext cx="390248" cy="88282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6" name="Freeform 8"/>
            <p:cNvSpPr>
              <a:spLocks/>
            </p:cNvSpPr>
            <p:nvPr/>
          </p:nvSpPr>
          <p:spPr bwMode="auto">
            <a:xfrm>
              <a:off x="4153188" y="4512590"/>
              <a:ext cx="769876" cy="279208"/>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7" name="Freeform 9"/>
            <p:cNvSpPr>
              <a:spLocks/>
            </p:cNvSpPr>
            <p:nvPr/>
          </p:nvSpPr>
          <p:spPr bwMode="auto">
            <a:xfrm>
              <a:off x="4232830" y="4552477"/>
              <a:ext cx="610591" cy="18348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48" name="Freeform 10"/>
            <p:cNvSpPr>
              <a:spLocks/>
            </p:cNvSpPr>
            <p:nvPr/>
          </p:nvSpPr>
          <p:spPr bwMode="auto">
            <a:xfrm>
              <a:off x="4232830" y="4552477"/>
              <a:ext cx="610591" cy="148910"/>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49" name="Group 48"/>
          <p:cNvGrpSpPr/>
          <p:nvPr/>
        </p:nvGrpSpPr>
        <p:grpSpPr>
          <a:xfrm>
            <a:off x="5122667" y="4240392"/>
            <a:ext cx="903321" cy="1198087"/>
            <a:chOff x="5122667" y="4335603"/>
            <a:chExt cx="903321" cy="1198087"/>
          </a:xfrm>
        </p:grpSpPr>
        <p:sp>
          <p:nvSpPr>
            <p:cNvPr id="50" name="Freeform 6"/>
            <p:cNvSpPr>
              <a:spLocks/>
            </p:cNvSpPr>
            <p:nvPr/>
          </p:nvSpPr>
          <p:spPr bwMode="auto">
            <a:xfrm>
              <a:off x="5122667" y="4497844"/>
              <a:ext cx="903319" cy="103584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1" name="Freeform 7"/>
            <p:cNvSpPr>
              <a:spLocks/>
            </p:cNvSpPr>
            <p:nvPr/>
          </p:nvSpPr>
          <p:spPr bwMode="auto">
            <a:xfrm>
              <a:off x="5568098" y="4497844"/>
              <a:ext cx="457890" cy="103584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2" name="Freeform 8"/>
            <p:cNvSpPr>
              <a:spLocks/>
            </p:cNvSpPr>
            <p:nvPr/>
          </p:nvSpPr>
          <p:spPr bwMode="auto">
            <a:xfrm>
              <a:off x="5122667" y="4335603"/>
              <a:ext cx="903319" cy="327603"/>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3" name="Freeform 9"/>
            <p:cNvSpPr>
              <a:spLocks/>
            </p:cNvSpPr>
            <p:nvPr/>
          </p:nvSpPr>
          <p:spPr bwMode="auto">
            <a:xfrm>
              <a:off x="5216114" y="4382404"/>
              <a:ext cx="716425" cy="215282"/>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4" name="Freeform 10"/>
            <p:cNvSpPr>
              <a:spLocks/>
            </p:cNvSpPr>
            <p:nvPr/>
          </p:nvSpPr>
          <p:spPr bwMode="auto">
            <a:xfrm>
              <a:off x="5216114" y="4382404"/>
              <a:ext cx="716425" cy="174721"/>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55" name="Group 54"/>
          <p:cNvGrpSpPr/>
          <p:nvPr/>
        </p:nvGrpSpPr>
        <p:grpSpPr>
          <a:xfrm>
            <a:off x="6225590" y="4090629"/>
            <a:ext cx="1016238" cy="1347850"/>
            <a:chOff x="6225590" y="4185840"/>
            <a:chExt cx="1016238" cy="1347850"/>
          </a:xfrm>
        </p:grpSpPr>
        <p:sp>
          <p:nvSpPr>
            <p:cNvPr id="56" name="Freeform 6"/>
            <p:cNvSpPr>
              <a:spLocks/>
            </p:cNvSpPr>
            <p:nvPr/>
          </p:nvSpPr>
          <p:spPr bwMode="auto">
            <a:xfrm>
              <a:off x="6225590" y="4368361"/>
              <a:ext cx="1016236" cy="116532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7" name="Freeform 7"/>
            <p:cNvSpPr>
              <a:spLocks/>
            </p:cNvSpPr>
            <p:nvPr/>
          </p:nvSpPr>
          <p:spPr bwMode="auto">
            <a:xfrm>
              <a:off x="6726700" y="4368361"/>
              <a:ext cx="515128" cy="116532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8" name="Freeform 8"/>
            <p:cNvSpPr>
              <a:spLocks/>
            </p:cNvSpPr>
            <p:nvPr/>
          </p:nvSpPr>
          <p:spPr bwMode="auto">
            <a:xfrm>
              <a:off x="6225590" y="4185840"/>
              <a:ext cx="1016236" cy="36855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59" name="Freeform 9"/>
            <p:cNvSpPr>
              <a:spLocks/>
            </p:cNvSpPr>
            <p:nvPr/>
          </p:nvSpPr>
          <p:spPr bwMode="auto">
            <a:xfrm>
              <a:off x="6330718" y="4238491"/>
              <a:ext cx="805980" cy="242193"/>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0" name="Freeform 10"/>
            <p:cNvSpPr>
              <a:spLocks/>
            </p:cNvSpPr>
            <p:nvPr/>
          </p:nvSpPr>
          <p:spPr bwMode="auto">
            <a:xfrm>
              <a:off x="6330718" y="4238491"/>
              <a:ext cx="805980" cy="196561"/>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61" name="Group 60"/>
          <p:cNvGrpSpPr/>
          <p:nvPr/>
        </p:nvGrpSpPr>
        <p:grpSpPr>
          <a:xfrm>
            <a:off x="7441430" y="3955844"/>
            <a:ext cx="1117861" cy="1482635"/>
            <a:chOff x="7441430" y="4051055"/>
            <a:chExt cx="1117861" cy="1482635"/>
          </a:xfrm>
        </p:grpSpPr>
        <p:sp>
          <p:nvSpPr>
            <p:cNvPr id="62" name="Freeform 6"/>
            <p:cNvSpPr>
              <a:spLocks/>
            </p:cNvSpPr>
            <p:nvPr/>
          </p:nvSpPr>
          <p:spPr bwMode="auto">
            <a:xfrm>
              <a:off x="7441430" y="4251828"/>
              <a:ext cx="1117859" cy="1281862"/>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3" name="Freeform 7"/>
            <p:cNvSpPr>
              <a:spLocks/>
            </p:cNvSpPr>
            <p:nvPr/>
          </p:nvSpPr>
          <p:spPr bwMode="auto">
            <a:xfrm>
              <a:off x="7992651" y="4251828"/>
              <a:ext cx="566640" cy="1281862"/>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4" name="Freeform 8"/>
            <p:cNvSpPr>
              <a:spLocks/>
            </p:cNvSpPr>
            <p:nvPr/>
          </p:nvSpPr>
          <p:spPr bwMode="auto">
            <a:xfrm>
              <a:off x="7441430" y="4051055"/>
              <a:ext cx="1117859" cy="405409"/>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5" name="Freeform 9"/>
            <p:cNvSpPr>
              <a:spLocks/>
            </p:cNvSpPr>
            <p:nvPr/>
          </p:nvSpPr>
          <p:spPr bwMode="auto">
            <a:xfrm>
              <a:off x="7557070" y="4108972"/>
              <a:ext cx="886577" cy="266412"/>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6" name="Freeform 10"/>
            <p:cNvSpPr>
              <a:spLocks/>
            </p:cNvSpPr>
            <p:nvPr/>
          </p:nvSpPr>
          <p:spPr bwMode="auto">
            <a:xfrm>
              <a:off x="7557070" y="4108972"/>
              <a:ext cx="886577" cy="216217"/>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67" name="Group 66"/>
          <p:cNvGrpSpPr/>
          <p:nvPr/>
        </p:nvGrpSpPr>
        <p:grpSpPr>
          <a:xfrm>
            <a:off x="8758893" y="3821059"/>
            <a:ext cx="1219485" cy="1617420"/>
            <a:chOff x="8758893" y="3916270"/>
            <a:chExt cx="1219485" cy="1617420"/>
          </a:xfrm>
        </p:grpSpPr>
        <p:sp>
          <p:nvSpPr>
            <p:cNvPr id="68" name="Freeform 6"/>
            <p:cNvSpPr>
              <a:spLocks/>
            </p:cNvSpPr>
            <p:nvPr/>
          </p:nvSpPr>
          <p:spPr bwMode="auto">
            <a:xfrm>
              <a:off x="8758893" y="4135295"/>
              <a:ext cx="1219483" cy="1398395"/>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69" name="Freeform 7"/>
            <p:cNvSpPr>
              <a:spLocks/>
            </p:cNvSpPr>
            <p:nvPr/>
          </p:nvSpPr>
          <p:spPr bwMode="auto">
            <a:xfrm>
              <a:off x="9360225" y="4135295"/>
              <a:ext cx="618153" cy="1398395"/>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0" name="Freeform 8"/>
            <p:cNvSpPr>
              <a:spLocks/>
            </p:cNvSpPr>
            <p:nvPr/>
          </p:nvSpPr>
          <p:spPr bwMode="auto">
            <a:xfrm>
              <a:off x="8758893" y="3916270"/>
              <a:ext cx="1219483" cy="44226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1" name="Freeform 9"/>
            <p:cNvSpPr>
              <a:spLocks/>
            </p:cNvSpPr>
            <p:nvPr/>
          </p:nvSpPr>
          <p:spPr bwMode="auto">
            <a:xfrm>
              <a:off x="8885046" y="3979452"/>
              <a:ext cx="967175" cy="290631"/>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2" name="Freeform 10"/>
            <p:cNvSpPr>
              <a:spLocks/>
            </p:cNvSpPr>
            <p:nvPr/>
          </p:nvSpPr>
          <p:spPr bwMode="auto">
            <a:xfrm>
              <a:off x="8885046" y="3979452"/>
              <a:ext cx="967175" cy="235873"/>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grpSp>
        <p:nvGrpSpPr>
          <p:cNvPr id="73" name="Group 72"/>
          <p:cNvGrpSpPr/>
          <p:nvPr/>
        </p:nvGrpSpPr>
        <p:grpSpPr>
          <a:xfrm>
            <a:off x="10177980" y="3686275"/>
            <a:ext cx="1321108" cy="1752204"/>
            <a:chOff x="10177980" y="3781486"/>
            <a:chExt cx="1321108" cy="1752204"/>
          </a:xfrm>
        </p:grpSpPr>
        <p:sp>
          <p:nvSpPr>
            <p:cNvPr id="74" name="Freeform 6"/>
            <p:cNvSpPr>
              <a:spLocks/>
            </p:cNvSpPr>
            <p:nvPr/>
          </p:nvSpPr>
          <p:spPr bwMode="auto">
            <a:xfrm>
              <a:off x="10177980" y="4018763"/>
              <a:ext cx="1321106" cy="1514927"/>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5" name="Freeform 7"/>
            <p:cNvSpPr>
              <a:spLocks/>
            </p:cNvSpPr>
            <p:nvPr/>
          </p:nvSpPr>
          <p:spPr bwMode="auto">
            <a:xfrm>
              <a:off x="10829423" y="4018763"/>
              <a:ext cx="669665" cy="1514927"/>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6" name="Freeform 8"/>
            <p:cNvSpPr>
              <a:spLocks/>
            </p:cNvSpPr>
            <p:nvPr/>
          </p:nvSpPr>
          <p:spPr bwMode="auto">
            <a:xfrm>
              <a:off x="10177980" y="3781486"/>
              <a:ext cx="1321106" cy="479119"/>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7" name="Freeform 9"/>
            <p:cNvSpPr>
              <a:spLocks/>
            </p:cNvSpPr>
            <p:nvPr/>
          </p:nvSpPr>
          <p:spPr bwMode="auto">
            <a:xfrm>
              <a:off x="10314646" y="3849933"/>
              <a:ext cx="1047773" cy="314851"/>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sp>
          <p:nvSpPr>
            <p:cNvPr id="78" name="Freeform 10"/>
            <p:cNvSpPr>
              <a:spLocks/>
            </p:cNvSpPr>
            <p:nvPr/>
          </p:nvSpPr>
          <p:spPr bwMode="auto">
            <a:xfrm>
              <a:off x="10314646" y="3849933"/>
              <a:ext cx="1047773" cy="255529"/>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pSp>
    </p:spTree>
    <p:extLst>
      <p:ext uri="{BB962C8B-B14F-4D97-AF65-F5344CB8AC3E}">
        <p14:creationId xmlns:p14="http://schemas.microsoft.com/office/powerpoint/2010/main" val="42853641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269242" y="259792"/>
            <a:ext cx="8964247" cy="1075884"/>
          </a:xfrm>
        </p:spPr>
        <p:txBody>
          <a:bodyPr>
            <a:normAutofit/>
          </a:bodyPr>
          <a:lstStyle/>
          <a:p>
            <a:r>
              <a:rPr lang="en-US" sz="4800" spc="-102">
                <a:solidFill>
                  <a:srgbClr val="00B0F0"/>
                </a:solidFill>
                <a:latin typeface="Segoe UI Light" panose="020B0502040204020203" pitchFamily="34" charset="0"/>
                <a:cs typeface="Segoe UI Light" panose="020B0502040204020203" pitchFamily="34" charset="0"/>
              </a:rPr>
              <a:t>Vertical Scaling</a:t>
            </a:r>
          </a:p>
        </p:txBody>
      </p:sp>
      <p:graphicFrame>
        <p:nvGraphicFramePr>
          <p:cNvPr id="8" name="Diagram 7"/>
          <p:cNvGraphicFramePr/>
          <p:nvPr>
            <p:extLst/>
          </p:nvPr>
        </p:nvGraphicFramePr>
        <p:xfrm>
          <a:off x="493345" y="1335973"/>
          <a:ext cx="9666655" cy="48570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9723069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269240" y="369721"/>
            <a:ext cx="11655840" cy="8996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spc="-102">
                <a:ln w="3175">
                  <a:noFill/>
                </a:ln>
                <a:solidFill>
                  <a:srgbClr val="00B0F0"/>
                </a:solidFill>
                <a:latin typeface="Segoe UI Light" panose="020B0502040204020203" pitchFamily="34" charset="0"/>
                <a:ea typeface="+mn-ea"/>
                <a:cs typeface="Segoe UI Light" panose="020B0502040204020203" pitchFamily="34" charset="0"/>
              </a:rPr>
              <a:t>Changing Performance Levels</a:t>
            </a:r>
          </a:p>
        </p:txBody>
      </p:sp>
      <p:pic>
        <p:nvPicPr>
          <p:cNvPr id="5" name="Picture 4"/>
          <p:cNvPicPr>
            <a:picLocks noChangeAspect="1"/>
          </p:cNvPicPr>
          <p:nvPr/>
        </p:nvPicPr>
        <p:blipFill>
          <a:blip r:embed="rId3"/>
          <a:stretch>
            <a:fillRect/>
          </a:stretch>
        </p:blipFill>
        <p:spPr>
          <a:xfrm>
            <a:off x="489577" y="1790394"/>
            <a:ext cx="6616302" cy="3320218"/>
          </a:xfrm>
          <a:prstGeom prst="rect">
            <a:avLst/>
          </a:prstGeom>
        </p:spPr>
      </p:pic>
      <p:sp>
        <p:nvSpPr>
          <p:cNvPr id="6" name="Rectangle 5"/>
          <p:cNvSpPr/>
          <p:nvPr/>
        </p:nvSpPr>
        <p:spPr>
          <a:xfrm>
            <a:off x="7750968" y="1790394"/>
            <a:ext cx="3971926" cy="4185761"/>
          </a:xfrm>
          <a:prstGeom prst="rect">
            <a:avLst/>
          </a:prstGeom>
        </p:spPr>
        <p:txBody>
          <a:bodyPr wrap="square">
            <a:spAutoFit/>
          </a:bodyPr>
          <a:lstStyle/>
          <a:p>
            <a:r>
              <a:rPr lang="en-US" sz="2600">
                <a:solidFill>
                  <a:srgbClr val="0072C6"/>
                </a:solidFill>
                <a:latin typeface="Segoe UI Light" panose="020B0502040204020203" pitchFamily="34" charset="0"/>
                <a:cs typeface="Segoe UI Light" panose="020B0502040204020203" pitchFamily="34" charset="0"/>
              </a:rPr>
              <a:t>PowerShell</a:t>
            </a:r>
          </a:p>
          <a:p>
            <a:pPr lvl="1"/>
            <a:r>
              <a:rPr lang="en-US">
                <a:latin typeface="Segoe UI Light" panose="020B0502040204020203" pitchFamily="34" charset="0"/>
                <a:cs typeface="Segoe UI Light" panose="020B0502040204020203" pitchFamily="34" charset="0"/>
              </a:rPr>
              <a:t>Set-</a:t>
            </a:r>
            <a:r>
              <a:rPr lang="en-US" err="1">
                <a:latin typeface="Segoe UI Light" panose="020B0502040204020203" pitchFamily="34" charset="0"/>
                <a:cs typeface="Segoe UI Light" panose="020B0502040204020203" pitchFamily="34" charset="0"/>
              </a:rPr>
              <a:t>AzureSqlDatabase</a:t>
            </a:r>
            <a:endParaRPr lang="en-US">
              <a:latin typeface="Segoe UI Light" panose="020B0502040204020203" pitchFamily="34" charset="0"/>
              <a:cs typeface="Segoe UI Light" panose="020B0502040204020203" pitchFamily="34" charset="0"/>
            </a:endParaRPr>
          </a:p>
          <a:p>
            <a:r>
              <a:rPr lang="en-US" sz="2600">
                <a:solidFill>
                  <a:srgbClr val="0072C6"/>
                </a:solidFill>
                <a:latin typeface="Segoe UI Light" panose="020B0502040204020203" pitchFamily="34" charset="0"/>
                <a:cs typeface="Segoe UI Light" panose="020B0502040204020203" pitchFamily="34" charset="0"/>
              </a:rPr>
              <a:t>REST</a:t>
            </a:r>
          </a:p>
          <a:p>
            <a:pPr lvl="1"/>
            <a:r>
              <a:rPr lang="en-US">
                <a:latin typeface="Segoe UI Light" panose="020B0502040204020203" pitchFamily="34" charset="0"/>
                <a:cs typeface="Segoe UI Light" panose="020B0502040204020203" pitchFamily="34" charset="0"/>
              </a:rPr>
              <a:t>Update database / </a:t>
            </a:r>
            <a:r>
              <a:rPr lang="en-US" err="1">
                <a:latin typeface="Segoe UI Light" panose="020B0502040204020203" pitchFamily="34" charset="0"/>
                <a:cs typeface="Segoe UI Light" panose="020B0502040204020203" pitchFamily="34" charset="0"/>
              </a:rPr>
              <a:t>ServiceLevelObjectiveId</a:t>
            </a:r>
            <a:endParaRPr lang="en-US">
              <a:latin typeface="Segoe UI Light" panose="020B0502040204020203" pitchFamily="34" charset="0"/>
              <a:cs typeface="Segoe UI Light" panose="020B0502040204020203" pitchFamily="34" charset="0"/>
            </a:endParaRPr>
          </a:p>
          <a:p>
            <a:r>
              <a:rPr lang="en-US">
                <a:latin typeface="Segoe UI Light" panose="020B0502040204020203" pitchFamily="34" charset="0"/>
                <a:cs typeface="Segoe UI Light" panose="020B0502040204020203" pitchFamily="34" charset="0"/>
              </a:rPr>
              <a:t>.</a:t>
            </a:r>
            <a:r>
              <a:rPr lang="en-US" sz="2600">
                <a:solidFill>
                  <a:srgbClr val="0072C6"/>
                </a:solidFill>
                <a:latin typeface="Segoe UI Light" panose="020B0502040204020203" pitchFamily="34" charset="0"/>
                <a:cs typeface="Segoe UI Light" panose="020B0502040204020203" pitchFamily="34" charset="0"/>
              </a:rPr>
              <a:t>NET</a:t>
            </a:r>
          </a:p>
          <a:p>
            <a:pPr lvl="1"/>
            <a:r>
              <a:rPr lang="en-US" err="1">
                <a:latin typeface="Segoe UI Light" panose="020B0502040204020203" pitchFamily="34" charset="0"/>
                <a:cs typeface="Segoe UI Light" panose="020B0502040204020203" pitchFamily="34" charset="0"/>
              </a:rPr>
              <a:t>Microsoft.WindowsAzure.Management.Sql</a:t>
            </a:r>
            <a:r>
              <a:rPr lang="en-US">
                <a:latin typeface="Segoe UI Light" panose="020B0502040204020203" pitchFamily="34" charset="0"/>
                <a:cs typeface="Segoe UI Light" panose="020B0502040204020203" pitchFamily="34" charset="0"/>
              </a:rPr>
              <a:t>.</a:t>
            </a:r>
            <a:br>
              <a:rPr lang="en-US">
                <a:latin typeface="Segoe UI Light" panose="020B0502040204020203" pitchFamily="34" charset="0"/>
                <a:cs typeface="Segoe UI Light" panose="020B0502040204020203" pitchFamily="34" charset="0"/>
              </a:rPr>
            </a:br>
            <a:r>
              <a:rPr lang="en-US" err="1">
                <a:latin typeface="Segoe UI Light" panose="020B0502040204020203" pitchFamily="34" charset="0"/>
                <a:cs typeface="Segoe UI Light" panose="020B0502040204020203" pitchFamily="34" charset="0"/>
              </a:rPr>
              <a:t>SqlManagementClient</a:t>
            </a:r>
            <a:endParaRPr lang="en-US">
              <a:latin typeface="Segoe UI Light" panose="020B0502040204020203" pitchFamily="34" charset="0"/>
              <a:cs typeface="Segoe UI Light" panose="020B0502040204020203" pitchFamily="34" charset="0"/>
            </a:endParaRPr>
          </a:p>
          <a:p>
            <a:pPr lvl="1"/>
            <a:r>
              <a:rPr lang="en-US" err="1">
                <a:latin typeface="Segoe UI Light" panose="020B0502040204020203" pitchFamily="34" charset="0"/>
                <a:cs typeface="Segoe UI Light" panose="020B0502040204020203" pitchFamily="34" charset="0"/>
              </a:rPr>
              <a:t>client.Databases.Update</a:t>
            </a:r>
            <a:r>
              <a:rPr lang="en-US">
                <a:latin typeface="Segoe UI Light" panose="020B0502040204020203" pitchFamily="34" charset="0"/>
                <a:cs typeface="Segoe UI Light" panose="020B0502040204020203" pitchFamily="34" charset="0"/>
              </a:rPr>
              <a:t>(…)</a:t>
            </a:r>
          </a:p>
          <a:p>
            <a:r>
              <a:rPr lang="en-US" sz="2600">
                <a:solidFill>
                  <a:srgbClr val="0072C6"/>
                </a:solidFill>
                <a:latin typeface="Segoe UI Light" panose="020B0502040204020203" pitchFamily="34" charset="0"/>
                <a:cs typeface="Segoe UI Light" panose="020B0502040204020203" pitchFamily="34" charset="0"/>
              </a:rPr>
              <a:t>T-SQL</a:t>
            </a:r>
          </a:p>
          <a:p>
            <a:pPr lvl="1"/>
            <a:r>
              <a:rPr lang="en-US">
                <a:latin typeface="Segoe UI Light" panose="020B0502040204020203" pitchFamily="34" charset="0"/>
                <a:cs typeface="Segoe UI Light" panose="020B0502040204020203" pitchFamily="34" charset="0"/>
              </a:rPr>
              <a:t>ALTER DATABASE … MODIFY (EDITION = …)</a:t>
            </a:r>
          </a:p>
        </p:txBody>
      </p:sp>
    </p:spTree>
    <p:extLst>
      <p:ext uri="{BB962C8B-B14F-4D97-AF65-F5344CB8AC3E}">
        <p14:creationId xmlns:p14="http://schemas.microsoft.com/office/powerpoint/2010/main" val="361616883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89857" y="266651"/>
            <a:ext cx="10863943" cy="941161"/>
          </a:xfrm>
        </p:spPr>
        <p:txBody>
          <a:bodyPr>
            <a:normAutofit/>
          </a:bodyPr>
          <a:lstStyle/>
          <a:p>
            <a:r>
              <a:rPr lang="en-US">
                <a:solidFill>
                  <a:srgbClr val="00B0F0"/>
                </a:solidFill>
                <a:latin typeface="Segoe UI Light" panose="020B0502040204020203" pitchFamily="34" charset="0"/>
                <a:cs typeface="Segoe UI Light" panose="020B0502040204020203" pitchFamily="34" charset="0"/>
              </a:rPr>
              <a:t>Impact of Database Changes</a:t>
            </a:r>
          </a:p>
        </p:txBody>
      </p:sp>
      <p:graphicFrame>
        <p:nvGraphicFramePr>
          <p:cNvPr id="5" name="Content Placeholder 3"/>
          <p:cNvGraphicFramePr>
            <a:graphicFrameLocks/>
          </p:cNvGraphicFramePr>
          <p:nvPr>
            <p:extLst/>
          </p:nvPr>
        </p:nvGraphicFramePr>
        <p:xfrm>
          <a:off x="489857" y="1782082"/>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5930555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69240" y="289511"/>
            <a:ext cx="11655840" cy="899665"/>
          </a:xfrm>
        </p:spPr>
        <p:txBody>
          <a:bodyPr>
            <a:normAutofit/>
          </a:bodyPr>
          <a:lstStyle/>
          <a:p>
            <a:r>
              <a:rPr lang="en-US">
                <a:solidFill>
                  <a:srgbClr val="00B0F0"/>
                </a:solidFill>
                <a:latin typeface="Segoe UI Light" panose="020B0502040204020203" pitchFamily="34" charset="0"/>
                <a:cs typeface="Segoe UI Light" panose="020B0502040204020203" pitchFamily="34" charset="0"/>
              </a:rPr>
              <a:t>Impact of Database Changes</a:t>
            </a:r>
          </a:p>
        </p:txBody>
      </p:sp>
      <p:graphicFrame>
        <p:nvGraphicFramePr>
          <p:cNvPr id="5" name="Content Placeholder 3"/>
          <p:cNvGraphicFramePr>
            <a:graphicFrameLocks/>
          </p:cNvGraphicFramePr>
          <p:nvPr>
            <p:extLst>
              <p:ext uri="{D42A27DB-BD31-4B8C-83A1-F6EECF244321}">
                <p14:modId xmlns:p14="http://schemas.microsoft.com/office/powerpoint/2010/main" val="2396096080"/>
              </p:ext>
            </p:extLst>
          </p:nvPr>
        </p:nvGraphicFramePr>
        <p:xfrm>
          <a:off x="269240" y="1803853"/>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3596220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3"/>
          <a:srcRect l="20383" r="20383"/>
          <a:stretch>
            <a:fillRect/>
          </a:stretch>
        </p:blipFill>
        <p:spPr/>
      </p:pic>
      <p:sp>
        <p:nvSpPr>
          <p:cNvPr id="6" name="Title 1"/>
          <p:cNvSpPr>
            <a:spLocks noGrp="1"/>
          </p:cNvSpPr>
          <p:nvPr>
            <p:ph type="title"/>
          </p:nvPr>
        </p:nvSpPr>
        <p:spPr>
          <a:xfrm>
            <a:off x="37644" y="296862"/>
            <a:ext cx="5867400" cy="1292662"/>
          </a:xfrm>
        </p:spPr>
        <p:txBody>
          <a:bodyPr/>
          <a:lstStyle/>
          <a:p>
            <a:r>
              <a:rPr lang="en-US" sz="4000"/>
              <a:t>Lab: </a:t>
            </a:r>
            <a:r>
              <a:rPr lang="en-US" sz="4000">
                <a:solidFill>
                  <a:schemeClr val="accent3"/>
                </a:solidFill>
              </a:rPr>
              <a:t>Scale up or down an Azure SQL Database</a:t>
            </a:r>
          </a:p>
        </p:txBody>
      </p:sp>
    </p:spTree>
    <p:extLst>
      <p:ext uri="{BB962C8B-B14F-4D97-AF65-F5344CB8AC3E}">
        <p14:creationId xmlns:p14="http://schemas.microsoft.com/office/powerpoint/2010/main" val="3641903403"/>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1"/>
          <p:cNvSpPr>
            <a:spLocks noGrp="1"/>
          </p:cNvSpPr>
          <p:nvPr>
            <p:ph type="body" sz="quarter" idx="10"/>
          </p:nvPr>
        </p:nvSpPr>
        <p:spPr>
          <a:xfrm>
            <a:off x="275481" y="1213174"/>
            <a:ext cx="11885514" cy="2897265"/>
          </a:xfrm>
        </p:spPr>
        <p:txBody>
          <a:bodyPr/>
          <a:lstStyle/>
          <a:p>
            <a:endParaRPr lang="en-US" sz="3672">
              <a:solidFill>
                <a:schemeClr val="tx1"/>
              </a:solidFill>
              <a:latin typeface="Segoe UI Light"/>
            </a:endParaRPr>
          </a:p>
          <a:p>
            <a:r>
              <a:rPr lang="en-US" sz="3672">
                <a:solidFill>
                  <a:schemeClr val="tx1"/>
                </a:solidFill>
                <a:latin typeface="Segoe UI Light"/>
              </a:rPr>
              <a:t>Microsoft Azure Automation provides a way for users to automate the manual, long-running, error-prone, and frequently repeated tasks that are commonly performed in a cloud and enterprise environment.</a:t>
            </a:r>
          </a:p>
        </p:txBody>
      </p:sp>
      <p:sp>
        <p:nvSpPr>
          <p:cNvPr id="5" name="Title 2"/>
          <p:cNvSpPr>
            <a:spLocks noGrp="1"/>
          </p:cNvSpPr>
          <p:nvPr>
            <p:ph type="title"/>
          </p:nvPr>
        </p:nvSpPr>
        <p:spPr>
          <a:xfrm>
            <a:off x="430754" y="372394"/>
            <a:ext cx="11149953" cy="1106657"/>
          </a:xfrm>
        </p:spPr>
        <p:txBody>
          <a:bodyPr>
            <a:normAutofit/>
          </a:bodyPr>
          <a:lstStyle/>
          <a:p>
            <a:r>
              <a:rPr lang="en-US" sz="4896">
                <a:solidFill>
                  <a:srgbClr val="00B0F0"/>
                </a:solidFill>
                <a:latin typeface="Segoe UI Light" panose="020B0502040204020203" pitchFamily="34" charset="0"/>
                <a:cs typeface="Segoe UI Light" panose="020B0502040204020203" pitchFamily="34" charset="0"/>
              </a:rPr>
              <a:t>Azure Automation</a:t>
            </a:r>
          </a:p>
        </p:txBody>
      </p:sp>
    </p:spTree>
    <p:extLst>
      <p:ext uri="{BB962C8B-B14F-4D97-AF65-F5344CB8AC3E}">
        <p14:creationId xmlns:p14="http://schemas.microsoft.com/office/powerpoint/2010/main" val="234677111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75484" y="264963"/>
            <a:ext cx="9142702" cy="1097302"/>
          </a:xfrm>
        </p:spPr>
        <p:txBody>
          <a:bodyPr>
            <a:normAutofit/>
          </a:bodyPr>
          <a:lstStyle/>
          <a:p>
            <a:r>
              <a:rPr lang="en-US" sz="4896" spc="-104">
                <a:solidFill>
                  <a:srgbClr val="00B0F0"/>
                </a:solidFill>
                <a:latin typeface="Segoe UI Light" panose="020B0502040204020203" pitchFamily="34" charset="0"/>
                <a:cs typeface="Segoe UI Light" panose="020B0502040204020203" pitchFamily="34" charset="0"/>
              </a:rPr>
              <a:t>Azure Automation- Runbook</a:t>
            </a:r>
          </a:p>
        </p:txBody>
      </p:sp>
      <p:graphicFrame>
        <p:nvGraphicFramePr>
          <p:cNvPr id="5" name="Diagram 4"/>
          <p:cNvGraphicFramePr/>
          <p:nvPr>
            <p:extLst/>
          </p:nvPr>
        </p:nvGraphicFramePr>
        <p:xfrm>
          <a:off x="351670" y="1379438"/>
          <a:ext cx="9859093" cy="49536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5820693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8"/>
          <p:cNvSpPr>
            <a:spLocks noGrp="1"/>
          </p:cNvSpPr>
          <p:nvPr>
            <p:ph type="title"/>
          </p:nvPr>
        </p:nvSpPr>
        <p:spPr>
          <a:xfrm>
            <a:off x="281941" y="393444"/>
            <a:ext cx="11622450" cy="935197"/>
          </a:xfrm>
        </p:spPr>
        <p:txBody>
          <a:bodyPr>
            <a:noAutofit/>
          </a:bodyPr>
          <a:lstStyle/>
          <a:p>
            <a:r>
              <a:rPr lang="en-US" sz="4896" spc="-104">
                <a:solidFill>
                  <a:srgbClr val="00B0F0"/>
                </a:solidFill>
                <a:latin typeface="Segoe UI Light" panose="020B0502040204020203" pitchFamily="34" charset="0"/>
                <a:cs typeface="Segoe UI Light" panose="020B0502040204020203" pitchFamily="34" charset="0"/>
              </a:rPr>
              <a:t>Azure Automation vs. SQL Server Agent Job</a:t>
            </a:r>
            <a:br>
              <a:rPr lang="en-US" sz="4896" spc="-104">
                <a:solidFill>
                  <a:schemeClr val="tx1"/>
                </a:solidFill>
                <a:latin typeface="Segoe UI Light" panose="020B0502040204020203" pitchFamily="34" charset="0"/>
                <a:cs typeface="Segoe UI Light" panose="020B0502040204020203" pitchFamily="34" charset="0"/>
              </a:rPr>
            </a:br>
            <a:endParaRPr lang="nl-BE" sz="4896" spc="-104">
              <a:solidFill>
                <a:schemeClr val="tx1"/>
              </a:solidFill>
              <a:latin typeface="Segoe UI Light" panose="020B0502040204020203" pitchFamily="34" charset="0"/>
              <a:cs typeface="Segoe UI Light" panose="020B0502040204020203" pitchFamily="34" charset="0"/>
            </a:endParaRPr>
          </a:p>
        </p:txBody>
      </p:sp>
      <p:graphicFrame>
        <p:nvGraphicFramePr>
          <p:cNvPr id="6" name="Table 5"/>
          <p:cNvGraphicFramePr>
            <a:graphicFrameLocks noGrp="1"/>
          </p:cNvGraphicFramePr>
          <p:nvPr>
            <p:extLst/>
          </p:nvPr>
        </p:nvGraphicFramePr>
        <p:xfrm>
          <a:off x="281940" y="1884046"/>
          <a:ext cx="11920502" cy="4558364"/>
        </p:xfrm>
        <a:graphic>
          <a:graphicData uri="http://schemas.openxmlformats.org/drawingml/2006/table">
            <a:tbl>
              <a:tblPr firstRow="1" bandRow="1">
                <a:tableStyleId>{5C22544A-7EE6-4342-B048-85BDC9FD1C3A}</a:tableStyleId>
              </a:tblPr>
              <a:tblGrid>
                <a:gridCol w="5960251">
                  <a:extLst>
                    <a:ext uri="{9D8B030D-6E8A-4147-A177-3AD203B41FA5}">
                      <a16:colId xmlns:a16="http://schemas.microsoft.com/office/drawing/2014/main" val="1605024589"/>
                    </a:ext>
                  </a:extLst>
                </a:gridCol>
                <a:gridCol w="5960251">
                  <a:extLst>
                    <a:ext uri="{9D8B030D-6E8A-4147-A177-3AD203B41FA5}">
                      <a16:colId xmlns:a16="http://schemas.microsoft.com/office/drawing/2014/main" val="3480025305"/>
                    </a:ext>
                  </a:extLst>
                </a:gridCol>
              </a:tblGrid>
              <a:tr h="608018">
                <a:tc>
                  <a:txBody>
                    <a:bodyPr/>
                    <a:lstStyle/>
                    <a:p>
                      <a:r>
                        <a:rPr lang="nl-BE" sz="2900">
                          <a:latin typeface="Segoe UI Light" panose="020B0502040204020203" pitchFamily="34" charset="0"/>
                          <a:cs typeface="Segoe UI Light" panose="020B0502040204020203" pitchFamily="34" charset="0"/>
                        </a:rPr>
                        <a:t>Azure Automation</a:t>
                      </a:r>
                    </a:p>
                  </a:txBody>
                  <a:tcPr marL="93260" marR="93260" marT="46630" marB="46630"/>
                </a:tc>
                <a:tc>
                  <a:txBody>
                    <a:bodyPr/>
                    <a:lstStyle/>
                    <a:p>
                      <a:r>
                        <a:rPr lang="nl-BE" sz="2900">
                          <a:latin typeface="Segoe UI Light" panose="020B0502040204020203" pitchFamily="34" charset="0"/>
                          <a:cs typeface="Segoe UI Light" panose="020B0502040204020203" pitchFamily="34" charset="0"/>
                        </a:rPr>
                        <a:t>SQL Server Agent Job</a:t>
                      </a:r>
                    </a:p>
                  </a:txBody>
                  <a:tcPr marL="93260" marR="93260" marT="46630" marB="46630"/>
                </a:tc>
                <a:extLst>
                  <a:ext uri="{0D108BD9-81ED-4DB2-BD59-A6C34878D82A}">
                    <a16:rowId xmlns:a16="http://schemas.microsoft.com/office/drawing/2014/main" val="1910708863"/>
                  </a:ext>
                </a:extLst>
              </a:tr>
              <a:tr h="910256">
                <a:tc>
                  <a:txBody>
                    <a:bodyPr/>
                    <a:lstStyle/>
                    <a:p>
                      <a:r>
                        <a:rPr lang="en-US" sz="2900">
                          <a:effectLst/>
                          <a:latin typeface="Segoe UI Light" panose="020B0502040204020203" pitchFamily="34" charset="0"/>
                          <a:cs typeface="Segoe UI Light" panose="020B0502040204020203" pitchFamily="34" charset="0"/>
                        </a:rPr>
                        <a:t>Create an Azure Automation Account</a:t>
                      </a:r>
                    </a:p>
                  </a:txBody>
                  <a:tcPr marL="68002" marR="68002" marT="46630" marB="46630" anchor="ctr"/>
                </a:tc>
                <a:tc>
                  <a:txBody>
                    <a:bodyPr/>
                    <a:lstStyle/>
                    <a:p>
                      <a:r>
                        <a:rPr lang="en-US" sz="2900">
                          <a:effectLst/>
                          <a:latin typeface="Segoe UI Light" panose="020B0502040204020203" pitchFamily="34" charset="0"/>
                          <a:cs typeface="Segoe UI Light" panose="020B0502040204020203" pitchFamily="34" charset="0"/>
                        </a:rPr>
                        <a:t>Create an SQL Server Agent Job</a:t>
                      </a:r>
                    </a:p>
                  </a:txBody>
                  <a:tcPr marL="68002" marR="68002" marT="46630" marB="46630" anchor="ctr"/>
                </a:tc>
                <a:extLst>
                  <a:ext uri="{0D108BD9-81ED-4DB2-BD59-A6C34878D82A}">
                    <a16:rowId xmlns:a16="http://schemas.microsoft.com/office/drawing/2014/main" val="3876768209"/>
                  </a:ext>
                </a:extLst>
              </a:tr>
              <a:tr h="608018">
                <a:tc>
                  <a:txBody>
                    <a:bodyPr/>
                    <a:lstStyle/>
                    <a:p>
                      <a:r>
                        <a:rPr lang="nl-BE" sz="2900">
                          <a:effectLst/>
                          <a:latin typeface="Segoe UI Light" panose="020B0502040204020203" pitchFamily="34" charset="0"/>
                          <a:cs typeface="Segoe UI Light" panose="020B0502040204020203" pitchFamily="34" charset="0"/>
                        </a:rPr>
                        <a:t>Create a runbook</a:t>
                      </a:r>
                    </a:p>
                  </a:txBody>
                  <a:tcPr marL="68002" marR="68002" marT="46630" marB="46630" anchor="ctr"/>
                </a:tc>
                <a:tc>
                  <a:txBody>
                    <a:bodyPr/>
                    <a:lstStyle/>
                    <a:p>
                      <a:r>
                        <a:rPr lang="nl-BE" sz="2900">
                          <a:effectLst/>
                          <a:latin typeface="Segoe UI Light" panose="020B0502040204020203" pitchFamily="34" charset="0"/>
                          <a:cs typeface="Segoe UI Light" panose="020B0502040204020203" pitchFamily="34" charset="0"/>
                        </a:rPr>
                        <a:t>Create a Job Step</a:t>
                      </a:r>
                    </a:p>
                  </a:txBody>
                  <a:tcPr marL="68002" marR="68002" marT="46630" marB="46630" anchor="ctr"/>
                </a:tc>
                <a:extLst>
                  <a:ext uri="{0D108BD9-81ED-4DB2-BD59-A6C34878D82A}">
                    <a16:rowId xmlns:a16="http://schemas.microsoft.com/office/drawing/2014/main" val="524682386"/>
                  </a:ext>
                </a:extLst>
              </a:tr>
              <a:tr h="608018">
                <a:tc>
                  <a:txBody>
                    <a:bodyPr/>
                    <a:lstStyle/>
                    <a:p>
                      <a:r>
                        <a:rPr lang="nl-BE" sz="2900">
                          <a:effectLst/>
                          <a:latin typeface="Segoe UI Light" panose="020B0502040204020203" pitchFamily="34" charset="0"/>
                          <a:cs typeface="Segoe UI Light" panose="020B0502040204020203" pitchFamily="34" charset="0"/>
                        </a:rPr>
                        <a:t>Test the runbook</a:t>
                      </a:r>
                    </a:p>
                  </a:txBody>
                  <a:tcPr marL="68002" marR="68002" marT="46630" marB="46630" anchor="ctr"/>
                </a:tc>
                <a:tc>
                  <a:txBody>
                    <a:bodyPr/>
                    <a:lstStyle/>
                    <a:p>
                      <a:r>
                        <a:rPr lang="nl-BE" sz="2900">
                          <a:effectLst/>
                          <a:latin typeface="Segoe UI Light" panose="020B0502040204020203" pitchFamily="34" charset="0"/>
                          <a:cs typeface="Segoe UI Light" panose="020B0502040204020203" pitchFamily="34" charset="0"/>
                        </a:rPr>
                        <a:t>Start Job at Step</a:t>
                      </a:r>
                    </a:p>
                  </a:txBody>
                  <a:tcPr marL="68002" marR="68002" marT="46630" marB="46630" anchor="ctr"/>
                </a:tc>
                <a:extLst>
                  <a:ext uri="{0D108BD9-81ED-4DB2-BD59-A6C34878D82A}">
                    <a16:rowId xmlns:a16="http://schemas.microsoft.com/office/drawing/2014/main" val="2157906370"/>
                  </a:ext>
                </a:extLst>
              </a:tr>
              <a:tr h="608018">
                <a:tc>
                  <a:txBody>
                    <a:bodyPr/>
                    <a:lstStyle/>
                    <a:p>
                      <a:r>
                        <a:rPr lang="nl-BE" sz="2900">
                          <a:effectLst/>
                          <a:latin typeface="Segoe UI Light" panose="020B0502040204020203" pitchFamily="34" charset="0"/>
                          <a:cs typeface="Segoe UI Light" panose="020B0502040204020203" pitchFamily="34" charset="0"/>
                        </a:rPr>
                        <a:t>Publish the runbook</a:t>
                      </a:r>
                    </a:p>
                  </a:txBody>
                  <a:tcPr marL="68002" marR="68002" marT="46630" marB="46630" anchor="ctr"/>
                </a:tc>
                <a:tc>
                  <a:txBody>
                    <a:bodyPr/>
                    <a:lstStyle/>
                    <a:p>
                      <a:r>
                        <a:rPr lang="nl-BE" sz="2900">
                          <a:effectLst/>
                          <a:latin typeface="Segoe UI Light" panose="020B0502040204020203" pitchFamily="34" charset="0"/>
                          <a:cs typeface="Segoe UI Light" panose="020B0502040204020203" pitchFamily="34" charset="0"/>
                        </a:rPr>
                        <a:t>Save the job</a:t>
                      </a:r>
                    </a:p>
                  </a:txBody>
                  <a:tcPr marL="68002" marR="68002" marT="46630" marB="46630" anchor="ctr"/>
                </a:tc>
                <a:extLst>
                  <a:ext uri="{0D108BD9-81ED-4DB2-BD59-A6C34878D82A}">
                    <a16:rowId xmlns:a16="http://schemas.microsoft.com/office/drawing/2014/main" val="2028333574"/>
                  </a:ext>
                </a:extLst>
              </a:tr>
              <a:tr h="608018">
                <a:tc>
                  <a:txBody>
                    <a:bodyPr/>
                    <a:lstStyle/>
                    <a:p>
                      <a:r>
                        <a:rPr lang="nl-BE" sz="2900">
                          <a:effectLst/>
                          <a:latin typeface="Segoe UI Light" panose="020B0502040204020203" pitchFamily="34" charset="0"/>
                          <a:cs typeface="Segoe UI Light" panose="020B0502040204020203" pitchFamily="34" charset="0"/>
                        </a:rPr>
                        <a:t>Schedule the runbook</a:t>
                      </a:r>
                    </a:p>
                  </a:txBody>
                  <a:tcPr marL="68002" marR="68002" marT="46630" marB="46630" anchor="ctr"/>
                </a:tc>
                <a:tc>
                  <a:txBody>
                    <a:bodyPr/>
                    <a:lstStyle/>
                    <a:p>
                      <a:r>
                        <a:rPr lang="en-US" sz="2900">
                          <a:effectLst/>
                          <a:latin typeface="Segoe UI Light" panose="020B0502040204020203" pitchFamily="34" charset="0"/>
                          <a:cs typeface="Segoe UI Light" panose="020B0502040204020203" pitchFamily="34" charset="0"/>
                        </a:rPr>
                        <a:t>Schedule the SQL Server Agent Job</a:t>
                      </a:r>
                    </a:p>
                  </a:txBody>
                  <a:tcPr marL="68002" marR="68002" marT="46630" marB="46630" anchor="ctr"/>
                </a:tc>
                <a:extLst>
                  <a:ext uri="{0D108BD9-81ED-4DB2-BD59-A6C34878D82A}">
                    <a16:rowId xmlns:a16="http://schemas.microsoft.com/office/drawing/2014/main" val="2565193241"/>
                  </a:ext>
                </a:extLst>
              </a:tr>
              <a:tr h="608018">
                <a:tc>
                  <a:txBody>
                    <a:bodyPr/>
                    <a:lstStyle/>
                    <a:p>
                      <a:r>
                        <a:rPr lang="en-US" sz="2900">
                          <a:effectLst/>
                          <a:latin typeface="Segoe UI Light" panose="020B0502040204020203" pitchFamily="34" charset="0"/>
                          <a:cs typeface="Segoe UI Light" panose="020B0502040204020203" pitchFamily="34" charset="0"/>
                        </a:rPr>
                        <a:t>View jobs of the runbook</a:t>
                      </a:r>
                    </a:p>
                  </a:txBody>
                  <a:tcPr marL="68002" marR="68002" marT="46630" marB="46630" anchor="ctr"/>
                </a:tc>
                <a:tc>
                  <a:txBody>
                    <a:bodyPr/>
                    <a:lstStyle/>
                    <a:p>
                      <a:r>
                        <a:rPr lang="nl-BE" sz="2900">
                          <a:effectLst/>
                          <a:latin typeface="Segoe UI Light" panose="020B0502040204020203" pitchFamily="34" charset="0"/>
                          <a:cs typeface="Segoe UI Light" panose="020B0502040204020203" pitchFamily="34" charset="0"/>
                        </a:rPr>
                        <a:t>View History</a:t>
                      </a:r>
                    </a:p>
                  </a:txBody>
                  <a:tcPr marL="68002" marR="68002" marT="46630" marB="46630" anchor="ctr"/>
                </a:tc>
                <a:extLst>
                  <a:ext uri="{0D108BD9-81ED-4DB2-BD59-A6C34878D82A}">
                    <a16:rowId xmlns:a16="http://schemas.microsoft.com/office/drawing/2014/main" val="1179277429"/>
                  </a:ext>
                </a:extLst>
              </a:tr>
            </a:tbl>
          </a:graphicData>
        </a:graphic>
      </p:graphicFrame>
    </p:spTree>
    <p:extLst>
      <p:ext uri="{BB962C8B-B14F-4D97-AF65-F5344CB8AC3E}">
        <p14:creationId xmlns:p14="http://schemas.microsoft.com/office/powerpoint/2010/main" val="363044866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5"/>
            <a:ext cx="7461437" cy="5466112"/>
          </a:xfrm>
        </p:spPr>
        <p:txBody>
          <a:bodyPr/>
          <a:lstStyle/>
          <a:p>
            <a:r>
              <a:rPr lang="en-US"/>
              <a:t>Client Layer</a:t>
            </a:r>
          </a:p>
          <a:p>
            <a:pPr lvl="1"/>
            <a:r>
              <a:rPr lang="en-US"/>
              <a:t>Used by the application to communicate directly with Azure SQL Database</a:t>
            </a:r>
          </a:p>
          <a:p>
            <a:r>
              <a:rPr lang="en-US"/>
              <a:t>Services Layer</a:t>
            </a:r>
          </a:p>
          <a:p>
            <a:pPr lvl="1"/>
            <a:r>
              <a:rPr lang="en-US"/>
              <a:t>Gateway between Client Layer and Platform Layer</a:t>
            </a:r>
          </a:p>
          <a:p>
            <a:r>
              <a:rPr lang="en-US"/>
              <a:t>Platform Layer</a:t>
            </a:r>
          </a:p>
          <a:p>
            <a:pPr lvl="1"/>
            <a:r>
              <a:rPr lang="en-US"/>
              <a:t>Includes physical servers and services that support the Services Layer</a:t>
            </a:r>
          </a:p>
          <a:p>
            <a:r>
              <a:rPr lang="en-US"/>
              <a:t>Infrastructure Layer</a:t>
            </a:r>
          </a:p>
          <a:p>
            <a:pPr lvl="1"/>
            <a:r>
              <a:rPr lang="en-US"/>
              <a:t>IT administration of the physical hardware and operating system</a:t>
            </a:r>
          </a:p>
        </p:txBody>
      </p:sp>
      <p:sp>
        <p:nvSpPr>
          <p:cNvPr id="2" name="Title 1"/>
          <p:cNvSpPr>
            <a:spLocks noGrp="1"/>
          </p:cNvSpPr>
          <p:nvPr>
            <p:ph type="title"/>
          </p:nvPr>
        </p:nvSpPr>
        <p:spPr/>
        <p:txBody>
          <a:bodyPr/>
          <a:lstStyle/>
          <a:p>
            <a:r>
              <a:rPr lang="en-US">
                <a:solidFill>
                  <a:schemeClr val="accent3"/>
                </a:solidFill>
              </a:rPr>
              <a:t>Azure SQL Database Architecture</a:t>
            </a:r>
          </a:p>
        </p:txBody>
      </p:sp>
      <p:sp>
        <p:nvSpPr>
          <p:cNvPr id="52" name="Rectangle 51"/>
          <p:cNvSpPr/>
          <p:nvPr/>
        </p:nvSpPr>
        <p:spPr bwMode="auto">
          <a:xfrm>
            <a:off x="7938553" y="6606737"/>
            <a:ext cx="3976070" cy="235894"/>
          </a:xfrm>
          <a:prstGeom prst="rect">
            <a:avLst/>
          </a:prstGeom>
          <a:solidFill>
            <a:srgbClr val="62A39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Infrastructure Layer</a:t>
            </a:r>
          </a:p>
        </p:txBody>
      </p:sp>
      <p:grpSp>
        <p:nvGrpSpPr>
          <p:cNvPr id="53" name="Group 52"/>
          <p:cNvGrpSpPr/>
          <p:nvPr/>
        </p:nvGrpSpPr>
        <p:grpSpPr>
          <a:xfrm>
            <a:off x="7987004" y="981112"/>
            <a:ext cx="3976070" cy="1445954"/>
            <a:chOff x="7517245" y="738821"/>
            <a:chExt cx="3976070" cy="1445954"/>
          </a:xfrm>
        </p:grpSpPr>
        <p:sp>
          <p:nvSpPr>
            <p:cNvPr id="54" name="Rectangle 53"/>
            <p:cNvSpPr/>
            <p:nvPr/>
          </p:nvSpPr>
          <p:spPr bwMode="auto">
            <a:xfrm>
              <a:off x="7517245" y="914037"/>
              <a:ext cx="932688" cy="685800"/>
            </a:xfrm>
            <a:prstGeom prst="rect">
              <a:avLst/>
            </a:prstGeom>
            <a:solidFill>
              <a:srgbClr val="2683C6">
                <a:lumMod val="60000"/>
                <a:lumOff val="40000"/>
              </a:srgbClr>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PHP</a:t>
              </a:r>
            </a:p>
          </p:txBody>
        </p:sp>
        <p:sp>
          <p:nvSpPr>
            <p:cNvPr id="55" name="Rectangle 54"/>
            <p:cNvSpPr/>
            <p:nvPr/>
          </p:nvSpPr>
          <p:spPr bwMode="auto">
            <a:xfrm>
              <a:off x="10270836" y="914037"/>
              <a:ext cx="1222479" cy="685800"/>
            </a:xfrm>
            <a:prstGeom prst="rect">
              <a:avLst/>
            </a:prstGeom>
            <a:solidFill>
              <a:srgbClr val="2683C6">
                <a:lumMod val="60000"/>
                <a:lumOff val="40000"/>
              </a:srgbClr>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WCF Data Services</a:t>
              </a:r>
            </a:p>
          </p:txBody>
        </p:sp>
        <p:sp>
          <p:nvSpPr>
            <p:cNvPr id="56" name="Rectangle 55"/>
            <p:cNvSpPr/>
            <p:nvPr/>
          </p:nvSpPr>
          <p:spPr bwMode="auto">
            <a:xfrm>
              <a:off x="8556153" y="914037"/>
              <a:ext cx="1631556" cy="685800"/>
            </a:xfrm>
            <a:prstGeom prst="rect">
              <a:avLst/>
            </a:prstGeom>
            <a:solidFill>
              <a:srgbClr val="2683C6">
                <a:lumMod val="60000"/>
                <a:lumOff val="40000"/>
              </a:srgbClr>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SQL Server</a:t>
              </a:r>
            </a:p>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Applications</a:t>
              </a:r>
            </a:p>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and Tools</a:t>
              </a:r>
            </a:p>
          </p:txBody>
        </p:sp>
        <p:sp>
          <p:nvSpPr>
            <p:cNvPr id="57" name="Rectangle 56"/>
            <p:cNvSpPr/>
            <p:nvPr/>
          </p:nvSpPr>
          <p:spPr bwMode="auto">
            <a:xfrm>
              <a:off x="7517245" y="1657566"/>
              <a:ext cx="2005446" cy="235894"/>
            </a:xfrm>
            <a:prstGeom prst="rect">
              <a:avLst/>
            </a:prstGeom>
            <a:solidFill>
              <a:srgbClr val="2683C6">
                <a:lumMod val="60000"/>
                <a:lumOff val="40000"/>
              </a:srgbClr>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ODBC/JDBC</a:t>
              </a:r>
            </a:p>
          </p:txBody>
        </p:sp>
        <p:sp>
          <p:nvSpPr>
            <p:cNvPr id="58" name="Rectangle 57"/>
            <p:cNvSpPr/>
            <p:nvPr/>
          </p:nvSpPr>
          <p:spPr bwMode="auto">
            <a:xfrm>
              <a:off x="9642764" y="1657566"/>
              <a:ext cx="1850551" cy="235894"/>
            </a:xfrm>
            <a:prstGeom prst="rect">
              <a:avLst/>
            </a:prstGeom>
            <a:solidFill>
              <a:srgbClr val="2683C6">
                <a:lumMod val="60000"/>
                <a:lumOff val="40000"/>
              </a:srgbClr>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ADO.NET</a:t>
              </a:r>
            </a:p>
          </p:txBody>
        </p:sp>
        <p:sp>
          <p:nvSpPr>
            <p:cNvPr id="59" name="Rectangle 58"/>
            <p:cNvSpPr/>
            <p:nvPr/>
          </p:nvSpPr>
          <p:spPr bwMode="auto">
            <a:xfrm>
              <a:off x="7517245" y="1948881"/>
              <a:ext cx="3976070" cy="235894"/>
            </a:xfrm>
            <a:prstGeom prst="rect">
              <a:avLst/>
            </a:prstGeom>
            <a:solidFill>
              <a:srgbClr val="2683C6">
                <a:lumMod val="60000"/>
                <a:lumOff val="40000"/>
              </a:srgbClr>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1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Tabular Data Stream (TDS)</a:t>
              </a:r>
            </a:p>
          </p:txBody>
        </p:sp>
        <p:sp>
          <p:nvSpPr>
            <p:cNvPr id="60" name="TextBox 59"/>
            <p:cNvSpPr txBox="1"/>
            <p:nvPr/>
          </p:nvSpPr>
          <p:spPr>
            <a:xfrm>
              <a:off x="9144049" y="738821"/>
              <a:ext cx="708527" cy="138499"/>
            </a:xfrm>
            <a:prstGeom prst="rect">
              <a:avLst/>
            </a:prstGeom>
            <a:noFill/>
          </p:spPr>
          <p:txBody>
            <a:bodyPr wrap="none" lIns="0" tIns="0" rIns="0" bIns="0" rtlCol="0">
              <a:spAutoFit/>
            </a:bodyPr>
            <a:lstStyle/>
            <a:p>
              <a:pPr marL="0" marR="0" lvl="0" indent="0" algn="l" defTabSz="914363" rtl="0" eaLnBrk="0" fontAlgn="base" latinLnBrk="0" hangingPunct="0">
                <a:lnSpc>
                  <a:spcPct val="90000"/>
                </a:lnSpc>
                <a:spcBef>
                  <a:spcPct val="20000"/>
                </a:spcBef>
                <a:spcAft>
                  <a:spcPct val="0"/>
                </a:spcAft>
                <a:buClrTx/>
                <a:buSzPct val="80000"/>
                <a:buFontTx/>
                <a:buNone/>
                <a:tabLst/>
                <a:defRPr/>
              </a:pPr>
              <a:r>
                <a:rPr kumimoji="0" lang="en-US" sz="1000" b="1"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Client Layer</a:t>
              </a:r>
              <a:endParaRPr kumimoji="0" lang="en-US" sz="1200" b="1"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endParaRPr>
            </a:p>
          </p:txBody>
        </p:sp>
      </p:grpSp>
      <p:grpSp>
        <p:nvGrpSpPr>
          <p:cNvPr id="61" name="Group 60"/>
          <p:cNvGrpSpPr/>
          <p:nvPr/>
        </p:nvGrpSpPr>
        <p:grpSpPr>
          <a:xfrm>
            <a:off x="7938553" y="2473024"/>
            <a:ext cx="3976070" cy="2084188"/>
            <a:chOff x="7517245" y="2203204"/>
            <a:chExt cx="3976070" cy="2084188"/>
          </a:xfrm>
        </p:grpSpPr>
        <p:cxnSp>
          <p:nvCxnSpPr>
            <p:cNvPr id="62" name="Straight Connector 61"/>
            <p:cNvCxnSpPr/>
            <p:nvPr/>
          </p:nvCxnSpPr>
          <p:spPr>
            <a:xfrm>
              <a:off x="7517245" y="2382991"/>
              <a:ext cx="3976070" cy="0"/>
            </a:xfrm>
            <a:prstGeom prst="line">
              <a:avLst/>
            </a:prstGeom>
            <a:noFill/>
            <a:ln w="9525" cap="flat" cmpd="sng" algn="ctr">
              <a:solidFill>
                <a:sysClr val="window" lastClr="FFFFFF"/>
              </a:solidFill>
              <a:prstDash val="dash"/>
            </a:ln>
            <a:effectLst/>
          </p:spPr>
        </p:cxnSp>
        <p:sp>
          <p:nvSpPr>
            <p:cNvPr id="63" name="Rectangle 62"/>
            <p:cNvSpPr/>
            <p:nvPr/>
          </p:nvSpPr>
          <p:spPr bwMode="auto">
            <a:xfrm>
              <a:off x="7517245" y="2486300"/>
              <a:ext cx="3976070" cy="1801092"/>
            </a:xfrm>
            <a:prstGeom prst="rect">
              <a:avLst/>
            </a:prstGeom>
            <a:solidFill>
              <a:srgbClr val="2683C6"/>
            </a:solidFill>
            <a:ln w="19050" cap="flat" cmpd="sng" algn="ctr">
              <a:noFill/>
              <a:prstDash val="solid"/>
              <a:headEnd type="none" w="med" len="med"/>
              <a:tailEnd type="none" w="med" len="med"/>
            </a:ln>
            <a:effectLst/>
          </p:spPr>
          <p:txBody>
            <a:bodyPr vert="horz" wrap="square" lIns="91436" tIns="45718" rIns="91436" bIns="45718" numCol="1" rtlCol="0" anchor="t"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Services Layer</a:t>
              </a:r>
            </a:p>
          </p:txBody>
        </p:sp>
        <p:sp>
          <p:nvSpPr>
            <p:cNvPr id="64" name="Rectangle 63"/>
            <p:cNvSpPr/>
            <p:nvPr/>
          </p:nvSpPr>
          <p:spPr bwMode="auto">
            <a:xfrm>
              <a:off x="8959585" y="2802550"/>
              <a:ext cx="1091389" cy="1420185"/>
            </a:xfrm>
            <a:prstGeom prst="rect">
              <a:avLst/>
            </a:prstGeom>
            <a:solidFill>
              <a:srgbClr val="62A39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endParaRPr kumimoji="0" lang="en-US" sz="2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endParaRPr>
            </a:p>
          </p:txBody>
        </p:sp>
        <p:sp>
          <p:nvSpPr>
            <p:cNvPr id="65" name="Rectangle 64"/>
            <p:cNvSpPr/>
            <p:nvPr/>
          </p:nvSpPr>
          <p:spPr bwMode="auto">
            <a:xfrm>
              <a:off x="9048079" y="2898321"/>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Provisioning</a:t>
              </a:r>
            </a:p>
          </p:txBody>
        </p:sp>
        <p:sp>
          <p:nvSpPr>
            <p:cNvPr id="66" name="Rectangle 65"/>
            <p:cNvSpPr/>
            <p:nvPr/>
          </p:nvSpPr>
          <p:spPr bwMode="auto">
            <a:xfrm>
              <a:off x="9048079" y="3330871"/>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Billing and Metering</a:t>
              </a:r>
            </a:p>
          </p:txBody>
        </p:sp>
        <p:sp>
          <p:nvSpPr>
            <p:cNvPr id="67" name="Rectangle 66"/>
            <p:cNvSpPr/>
            <p:nvPr/>
          </p:nvSpPr>
          <p:spPr bwMode="auto">
            <a:xfrm>
              <a:off x="9048079" y="3760362"/>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Connection Routing</a:t>
              </a:r>
            </a:p>
          </p:txBody>
        </p:sp>
        <p:sp>
          <p:nvSpPr>
            <p:cNvPr id="68" name="Rectangle 67"/>
            <p:cNvSpPr/>
            <p:nvPr/>
          </p:nvSpPr>
          <p:spPr bwMode="auto">
            <a:xfrm>
              <a:off x="10150997" y="2802550"/>
              <a:ext cx="1091389" cy="1420185"/>
            </a:xfrm>
            <a:prstGeom prst="rect">
              <a:avLst/>
            </a:prstGeom>
            <a:solidFill>
              <a:srgbClr val="62A39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endParaRPr kumimoji="0" lang="en-US" sz="2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endParaRPr>
            </a:p>
          </p:txBody>
        </p:sp>
        <p:sp>
          <p:nvSpPr>
            <p:cNvPr id="69" name="Rectangle 68"/>
            <p:cNvSpPr/>
            <p:nvPr/>
          </p:nvSpPr>
          <p:spPr bwMode="auto">
            <a:xfrm>
              <a:off x="10239491" y="2898321"/>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Provisioning</a:t>
              </a:r>
            </a:p>
          </p:txBody>
        </p:sp>
        <p:sp>
          <p:nvSpPr>
            <p:cNvPr id="70" name="Rectangle 69"/>
            <p:cNvSpPr/>
            <p:nvPr/>
          </p:nvSpPr>
          <p:spPr bwMode="auto">
            <a:xfrm>
              <a:off x="10239491" y="3330871"/>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Billing and Metering</a:t>
              </a:r>
            </a:p>
          </p:txBody>
        </p:sp>
        <p:sp>
          <p:nvSpPr>
            <p:cNvPr id="71" name="Rectangle 70"/>
            <p:cNvSpPr/>
            <p:nvPr/>
          </p:nvSpPr>
          <p:spPr bwMode="auto">
            <a:xfrm>
              <a:off x="10239491" y="3760362"/>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Connection Routing</a:t>
              </a:r>
            </a:p>
          </p:txBody>
        </p:sp>
        <p:sp>
          <p:nvSpPr>
            <p:cNvPr id="72" name="Rectangle 71"/>
            <p:cNvSpPr/>
            <p:nvPr/>
          </p:nvSpPr>
          <p:spPr bwMode="auto">
            <a:xfrm>
              <a:off x="7754240" y="2802550"/>
              <a:ext cx="1091389" cy="1420185"/>
            </a:xfrm>
            <a:prstGeom prst="rect">
              <a:avLst/>
            </a:prstGeom>
            <a:solidFill>
              <a:srgbClr val="62A39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endParaRPr kumimoji="0" lang="en-US" sz="2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endParaRPr>
            </a:p>
          </p:txBody>
        </p:sp>
        <p:sp>
          <p:nvSpPr>
            <p:cNvPr id="73" name="Rectangle 72"/>
            <p:cNvSpPr/>
            <p:nvPr/>
          </p:nvSpPr>
          <p:spPr bwMode="auto">
            <a:xfrm>
              <a:off x="7842734" y="2898321"/>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Provisioning</a:t>
              </a:r>
            </a:p>
          </p:txBody>
        </p:sp>
        <p:sp>
          <p:nvSpPr>
            <p:cNvPr id="74" name="Rectangle 73"/>
            <p:cNvSpPr/>
            <p:nvPr/>
          </p:nvSpPr>
          <p:spPr bwMode="auto">
            <a:xfrm>
              <a:off x="7842734" y="3330871"/>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Billing and Metering</a:t>
              </a:r>
            </a:p>
          </p:txBody>
        </p:sp>
        <p:sp>
          <p:nvSpPr>
            <p:cNvPr id="75" name="Rectangle 74"/>
            <p:cNvSpPr/>
            <p:nvPr/>
          </p:nvSpPr>
          <p:spPr bwMode="auto">
            <a:xfrm>
              <a:off x="7842734" y="3760362"/>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Connection Routing</a:t>
              </a:r>
            </a:p>
          </p:txBody>
        </p:sp>
        <p:sp>
          <p:nvSpPr>
            <p:cNvPr id="76" name="TextBox 75"/>
            <p:cNvSpPr txBox="1"/>
            <p:nvPr/>
          </p:nvSpPr>
          <p:spPr>
            <a:xfrm>
              <a:off x="11286837" y="2992518"/>
              <a:ext cx="141064" cy="166199"/>
            </a:xfrm>
            <a:prstGeom prst="rect">
              <a:avLst/>
            </a:prstGeom>
            <a:noFill/>
          </p:spPr>
          <p:txBody>
            <a:bodyPr wrap="none" lIns="0" tIns="0" rIns="0" bIns="0" rtlCol="0">
              <a:spAutoFit/>
            </a:bodyPr>
            <a:lstStyle/>
            <a:p>
              <a:pPr marL="0" marR="0" lvl="0" indent="0" algn="l" defTabSz="914363" rtl="0" eaLnBrk="0" fontAlgn="base" latinLnBrk="0" hangingPunct="0">
                <a:lnSpc>
                  <a:spcPct val="90000"/>
                </a:lnSpc>
                <a:spcBef>
                  <a:spcPct val="20000"/>
                </a:spcBef>
                <a:spcAft>
                  <a:spcPct val="0"/>
                </a:spcAft>
                <a:buClrTx/>
                <a:buSzPct val="80000"/>
                <a:buFontTx/>
                <a:buNone/>
                <a:tabLst/>
                <a:defRPr/>
              </a:pPr>
              <a:r>
                <a:rPr kumimoji="0" lang="en-US" sz="1200"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a:t>
              </a:r>
            </a:p>
          </p:txBody>
        </p:sp>
        <p:sp>
          <p:nvSpPr>
            <p:cNvPr id="77" name="TextBox 76"/>
            <p:cNvSpPr txBox="1"/>
            <p:nvPr/>
          </p:nvSpPr>
          <p:spPr>
            <a:xfrm>
              <a:off x="11286837" y="3425068"/>
              <a:ext cx="141064" cy="166199"/>
            </a:xfrm>
            <a:prstGeom prst="rect">
              <a:avLst/>
            </a:prstGeom>
            <a:noFill/>
          </p:spPr>
          <p:txBody>
            <a:bodyPr wrap="none" lIns="0" tIns="0" rIns="0" bIns="0" rtlCol="0">
              <a:spAutoFit/>
            </a:bodyPr>
            <a:lstStyle/>
            <a:p>
              <a:pPr marL="0" marR="0" lvl="0" indent="0" algn="l" defTabSz="914363" rtl="0" eaLnBrk="0" fontAlgn="base" latinLnBrk="0" hangingPunct="0">
                <a:lnSpc>
                  <a:spcPct val="90000"/>
                </a:lnSpc>
                <a:spcBef>
                  <a:spcPct val="20000"/>
                </a:spcBef>
                <a:spcAft>
                  <a:spcPct val="0"/>
                </a:spcAft>
                <a:buClrTx/>
                <a:buSzPct val="80000"/>
                <a:buFontTx/>
                <a:buNone/>
                <a:tabLst/>
                <a:defRPr/>
              </a:pPr>
              <a:r>
                <a:rPr kumimoji="0" lang="en-US" sz="1200"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a:t>
              </a:r>
            </a:p>
          </p:txBody>
        </p:sp>
        <p:sp>
          <p:nvSpPr>
            <p:cNvPr id="78" name="TextBox 77"/>
            <p:cNvSpPr txBox="1"/>
            <p:nvPr/>
          </p:nvSpPr>
          <p:spPr>
            <a:xfrm>
              <a:off x="11286837" y="3854559"/>
              <a:ext cx="141064" cy="166199"/>
            </a:xfrm>
            <a:prstGeom prst="rect">
              <a:avLst/>
            </a:prstGeom>
            <a:noFill/>
          </p:spPr>
          <p:txBody>
            <a:bodyPr wrap="none" lIns="0" tIns="0" rIns="0" bIns="0" rtlCol="0">
              <a:spAutoFit/>
            </a:bodyPr>
            <a:lstStyle/>
            <a:p>
              <a:pPr marL="0" marR="0" lvl="0" indent="0" algn="l" defTabSz="914363" rtl="0" eaLnBrk="0" fontAlgn="base" latinLnBrk="0" hangingPunct="0">
                <a:lnSpc>
                  <a:spcPct val="90000"/>
                </a:lnSpc>
                <a:spcBef>
                  <a:spcPct val="20000"/>
                </a:spcBef>
                <a:spcAft>
                  <a:spcPct val="0"/>
                </a:spcAft>
                <a:buClrTx/>
                <a:buSzPct val="80000"/>
                <a:buFontTx/>
                <a:buNone/>
                <a:tabLst/>
                <a:defRPr/>
              </a:pPr>
              <a:r>
                <a:rPr kumimoji="0" lang="en-US" sz="1200"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a:t>
              </a:r>
            </a:p>
          </p:txBody>
        </p:sp>
        <p:cxnSp>
          <p:nvCxnSpPr>
            <p:cNvPr id="79" name="Straight Arrow Connector 78"/>
            <p:cNvCxnSpPr/>
            <p:nvPr/>
          </p:nvCxnSpPr>
          <p:spPr>
            <a:xfrm flipV="1">
              <a:off x="9534277" y="2243104"/>
              <a:ext cx="0" cy="243196"/>
            </a:xfrm>
            <a:prstGeom prst="straightConnector1">
              <a:avLst/>
            </a:prstGeom>
            <a:noFill/>
            <a:ln w="9525" cap="flat" cmpd="sng" algn="ctr">
              <a:solidFill>
                <a:sysClr val="window" lastClr="FFFFFF"/>
              </a:solidFill>
              <a:prstDash val="solid"/>
              <a:tailEnd type="oval"/>
            </a:ln>
            <a:effectLst/>
          </p:spPr>
        </p:cxnSp>
        <p:sp>
          <p:nvSpPr>
            <p:cNvPr id="80" name="TextBox 79"/>
            <p:cNvSpPr txBox="1"/>
            <p:nvPr/>
          </p:nvSpPr>
          <p:spPr>
            <a:xfrm>
              <a:off x="9610327" y="2203204"/>
              <a:ext cx="512961" cy="138499"/>
            </a:xfrm>
            <a:prstGeom prst="rect">
              <a:avLst/>
            </a:prstGeom>
            <a:noFill/>
          </p:spPr>
          <p:txBody>
            <a:bodyPr wrap="none" lIns="0" tIns="0" rIns="0" bIns="0" rtlCol="0">
              <a:spAutoFit/>
            </a:bodyPr>
            <a:lstStyle/>
            <a:p>
              <a:pPr marL="0" marR="0" lvl="0" indent="0" algn="l" defTabSz="914363" rtl="0" eaLnBrk="0" fontAlgn="base" latinLnBrk="0" hangingPunct="0">
                <a:lnSpc>
                  <a:spcPct val="90000"/>
                </a:lnSpc>
                <a:spcBef>
                  <a:spcPct val="20000"/>
                </a:spcBef>
                <a:spcAft>
                  <a:spcPct val="0"/>
                </a:spcAft>
                <a:buClrTx/>
                <a:buSzPct val="80000"/>
                <a:buFontTx/>
                <a:buNone/>
                <a:tabLst/>
                <a:defRPr/>
              </a:pPr>
              <a:r>
                <a:rPr kumimoji="0" lang="en-US" sz="10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TDS+SSL</a:t>
              </a:r>
            </a:p>
          </p:txBody>
        </p:sp>
      </p:grpSp>
      <p:grpSp>
        <p:nvGrpSpPr>
          <p:cNvPr id="81" name="Group 80"/>
          <p:cNvGrpSpPr/>
          <p:nvPr/>
        </p:nvGrpSpPr>
        <p:grpSpPr>
          <a:xfrm>
            <a:off x="7938552" y="4618737"/>
            <a:ext cx="3976070" cy="1931810"/>
            <a:chOff x="7517244" y="4348917"/>
            <a:chExt cx="3976070" cy="1931810"/>
          </a:xfrm>
        </p:grpSpPr>
        <p:sp>
          <p:nvSpPr>
            <p:cNvPr id="82" name="Rectangle 81"/>
            <p:cNvSpPr/>
            <p:nvPr/>
          </p:nvSpPr>
          <p:spPr bwMode="auto">
            <a:xfrm>
              <a:off x="7517244" y="4348917"/>
              <a:ext cx="3976070" cy="1931810"/>
            </a:xfrm>
            <a:prstGeom prst="rect">
              <a:avLst/>
            </a:prstGeom>
            <a:solidFill>
              <a:srgbClr val="1CADE4"/>
            </a:solidFill>
            <a:ln w="19050" cap="flat" cmpd="sng" algn="ctr">
              <a:noFill/>
              <a:prstDash val="solid"/>
              <a:headEnd type="none" w="med" len="med"/>
              <a:tailEnd type="none" w="med" len="med"/>
            </a:ln>
            <a:effectLst/>
          </p:spPr>
          <p:txBody>
            <a:bodyPr vert="horz" wrap="square" lIns="91436" tIns="45718" rIns="91436" bIns="45718" numCol="1" rtlCol="0" anchor="t"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1400" b="0"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Platform Layer</a:t>
              </a:r>
            </a:p>
          </p:txBody>
        </p:sp>
        <p:sp>
          <p:nvSpPr>
            <p:cNvPr id="83" name="Rectangle 82"/>
            <p:cNvSpPr/>
            <p:nvPr/>
          </p:nvSpPr>
          <p:spPr bwMode="auto">
            <a:xfrm>
              <a:off x="8959584" y="4645139"/>
              <a:ext cx="1091389" cy="1420185"/>
            </a:xfrm>
            <a:prstGeom prst="rect">
              <a:avLst/>
            </a:prstGeom>
            <a:solidFill>
              <a:srgbClr val="62A39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endParaRPr kumimoji="0" lang="en-US" sz="2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endParaRPr>
            </a:p>
          </p:txBody>
        </p:sp>
        <p:sp>
          <p:nvSpPr>
            <p:cNvPr id="84" name="Rectangle 83"/>
            <p:cNvSpPr/>
            <p:nvPr/>
          </p:nvSpPr>
          <p:spPr bwMode="auto">
            <a:xfrm>
              <a:off x="9048078" y="4740910"/>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SQL Server</a:t>
              </a:r>
            </a:p>
          </p:txBody>
        </p:sp>
        <p:sp>
          <p:nvSpPr>
            <p:cNvPr id="85" name="Rectangle 84"/>
            <p:cNvSpPr/>
            <p:nvPr/>
          </p:nvSpPr>
          <p:spPr bwMode="auto">
            <a:xfrm>
              <a:off x="9048078" y="5173460"/>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SQL Database Fabric</a:t>
              </a:r>
            </a:p>
          </p:txBody>
        </p:sp>
        <p:sp>
          <p:nvSpPr>
            <p:cNvPr id="86" name="Rectangle 85"/>
            <p:cNvSpPr/>
            <p:nvPr/>
          </p:nvSpPr>
          <p:spPr bwMode="auto">
            <a:xfrm>
              <a:off x="9048078" y="5602951"/>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Management Services</a:t>
              </a:r>
            </a:p>
          </p:txBody>
        </p:sp>
        <p:sp>
          <p:nvSpPr>
            <p:cNvPr id="87" name="Rectangle 86"/>
            <p:cNvSpPr/>
            <p:nvPr/>
          </p:nvSpPr>
          <p:spPr bwMode="auto">
            <a:xfrm>
              <a:off x="10150996" y="4636189"/>
              <a:ext cx="1091389" cy="1420185"/>
            </a:xfrm>
            <a:prstGeom prst="rect">
              <a:avLst/>
            </a:prstGeom>
            <a:solidFill>
              <a:srgbClr val="62A39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endParaRPr kumimoji="0" lang="en-US" sz="2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endParaRPr>
            </a:p>
          </p:txBody>
        </p:sp>
        <p:sp>
          <p:nvSpPr>
            <p:cNvPr id="88" name="Rectangle 87"/>
            <p:cNvSpPr/>
            <p:nvPr/>
          </p:nvSpPr>
          <p:spPr bwMode="auto">
            <a:xfrm>
              <a:off x="10239490" y="4731960"/>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SQL Server</a:t>
              </a:r>
            </a:p>
          </p:txBody>
        </p:sp>
        <p:sp>
          <p:nvSpPr>
            <p:cNvPr id="89" name="Rectangle 88"/>
            <p:cNvSpPr/>
            <p:nvPr/>
          </p:nvSpPr>
          <p:spPr bwMode="auto">
            <a:xfrm>
              <a:off x="10239490" y="5164510"/>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SQL Database Fabric</a:t>
              </a:r>
            </a:p>
          </p:txBody>
        </p:sp>
        <p:sp>
          <p:nvSpPr>
            <p:cNvPr id="90" name="Rectangle 89"/>
            <p:cNvSpPr/>
            <p:nvPr/>
          </p:nvSpPr>
          <p:spPr bwMode="auto">
            <a:xfrm>
              <a:off x="10239490" y="5594001"/>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Management Services</a:t>
              </a:r>
            </a:p>
          </p:txBody>
        </p:sp>
        <p:sp>
          <p:nvSpPr>
            <p:cNvPr id="91" name="Rectangle 90"/>
            <p:cNvSpPr/>
            <p:nvPr/>
          </p:nvSpPr>
          <p:spPr bwMode="auto">
            <a:xfrm>
              <a:off x="7754240" y="4645139"/>
              <a:ext cx="1091389" cy="1420185"/>
            </a:xfrm>
            <a:prstGeom prst="rect">
              <a:avLst/>
            </a:prstGeom>
            <a:solidFill>
              <a:srgbClr val="62A39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endParaRPr kumimoji="0" lang="en-US" sz="22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endParaRPr>
            </a:p>
          </p:txBody>
        </p:sp>
        <p:sp>
          <p:nvSpPr>
            <p:cNvPr id="92" name="Rectangle 91"/>
            <p:cNvSpPr/>
            <p:nvPr/>
          </p:nvSpPr>
          <p:spPr bwMode="auto">
            <a:xfrm>
              <a:off x="7842734" y="4740910"/>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SQL Server</a:t>
              </a:r>
            </a:p>
          </p:txBody>
        </p:sp>
        <p:sp>
          <p:nvSpPr>
            <p:cNvPr id="93" name="Rectangle 92"/>
            <p:cNvSpPr/>
            <p:nvPr/>
          </p:nvSpPr>
          <p:spPr bwMode="auto">
            <a:xfrm>
              <a:off x="7842734" y="5173460"/>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SQL Database Fabric</a:t>
              </a:r>
            </a:p>
          </p:txBody>
        </p:sp>
        <p:sp>
          <p:nvSpPr>
            <p:cNvPr id="94" name="Rectangle 93"/>
            <p:cNvSpPr/>
            <p:nvPr/>
          </p:nvSpPr>
          <p:spPr bwMode="auto">
            <a:xfrm>
              <a:off x="7842734" y="5602951"/>
              <a:ext cx="914400" cy="354595"/>
            </a:xfrm>
            <a:prstGeom prst="rect">
              <a:avLst/>
            </a:prstGeom>
            <a:solidFill>
              <a:sysClr val="window" lastClr="FFFFFF"/>
            </a:solidFill>
            <a:ln w="19050"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marL="0" marR="0" lvl="0" indent="0" algn="ctr" defTabSz="914099" rtl="0" eaLnBrk="0" fontAlgn="base" latinLnBrk="0" hangingPunct="0">
                <a:lnSpc>
                  <a:spcPct val="100000"/>
                </a:lnSpc>
                <a:spcBef>
                  <a:spcPct val="0"/>
                </a:spcBef>
                <a:spcAft>
                  <a:spcPct val="0"/>
                </a:spcAft>
                <a:buClrTx/>
                <a:buSzTx/>
                <a:buFontTx/>
                <a:buNone/>
                <a:tabLst/>
                <a:defRPr/>
              </a:pPr>
              <a:r>
                <a:rPr kumimoji="0" lang="en-US" sz="900" b="0" i="0" u="none" strike="noStrike" kern="0" cap="none" spc="0" normalizeH="0" baseline="0" noProof="0">
                  <a:ln>
                    <a:noFill/>
                  </a:ln>
                  <a:gradFill>
                    <a:gsLst>
                      <a:gs pos="0">
                        <a:srgbClr val="292929"/>
                      </a:gs>
                      <a:gs pos="100000">
                        <a:srgbClr val="292929"/>
                      </a:gs>
                    </a:gsLst>
                    <a:lin ang="5400000" scaled="0"/>
                  </a:gradFill>
                  <a:effectLst/>
                  <a:uLnTx/>
                  <a:uFillTx/>
                  <a:latin typeface="Segoe UI"/>
                  <a:ea typeface="+mn-ea"/>
                  <a:cs typeface="+mn-cs"/>
                </a:rPr>
                <a:t>Management Services</a:t>
              </a:r>
            </a:p>
          </p:txBody>
        </p:sp>
        <p:sp>
          <p:nvSpPr>
            <p:cNvPr id="95" name="TextBox 94"/>
            <p:cNvSpPr txBox="1"/>
            <p:nvPr/>
          </p:nvSpPr>
          <p:spPr>
            <a:xfrm>
              <a:off x="11286837" y="4826157"/>
              <a:ext cx="141064" cy="166199"/>
            </a:xfrm>
            <a:prstGeom prst="rect">
              <a:avLst/>
            </a:prstGeom>
            <a:noFill/>
          </p:spPr>
          <p:txBody>
            <a:bodyPr wrap="none" lIns="0" tIns="0" rIns="0" bIns="0" rtlCol="0">
              <a:spAutoFit/>
            </a:bodyPr>
            <a:lstStyle/>
            <a:p>
              <a:pPr marL="0" marR="0" lvl="0" indent="0" algn="l" defTabSz="914363" rtl="0" eaLnBrk="0" fontAlgn="base" latinLnBrk="0" hangingPunct="0">
                <a:lnSpc>
                  <a:spcPct val="90000"/>
                </a:lnSpc>
                <a:spcBef>
                  <a:spcPct val="20000"/>
                </a:spcBef>
                <a:spcAft>
                  <a:spcPct val="0"/>
                </a:spcAft>
                <a:buClrTx/>
                <a:buSzPct val="80000"/>
                <a:buFontTx/>
                <a:buNone/>
                <a:tabLst/>
                <a:defRPr/>
              </a:pPr>
              <a:r>
                <a:rPr kumimoji="0" lang="en-US" sz="1200"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a:t>
              </a:r>
            </a:p>
          </p:txBody>
        </p:sp>
        <p:sp>
          <p:nvSpPr>
            <p:cNvPr id="96" name="TextBox 95"/>
            <p:cNvSpPr txBox="1"/>
            <p:nvPr/>
          </p:nvSpPr>
          <p:spPr>
            <a:xfrm>
              <a:off x="11286837" y="5272131"/>
              <a:ext cx="141064" cy="166199"/>
            </a:xfrm>
            <a:prstGeom prst="rect">
              <a:avLst/>
            </a:prstGeom>
            <a:noFill/>
          </p:spPr>
          <p:txBody>
            <a:bodyPr wrap="none" lIns="0" tIns="0" rIns="0" bIns="0" rtlCol="0">
              <a:spAutoFit/>
            </a:bodyPr>
            <a:lstStyle/>
            <a:p>
              <a:pPr marL="0" marR="0" lvl="0" indent="0" algn="l" defTabSz="914363" rtl="0" eaLnBrk="0" fontAlgn="base" latinLnBrk="0" hangingPunct="0">
                <a:lnSpc>
                  <a:spcPct val="90000"/>
                </a:lnSpc>
                <a:spcBef>
                  <a:spcPct val="20000"/>
                </a:spcBef>
                <a:spcAft>
                  <a:spcPct val="0"/>
                </a:spcAft>
                <a:buClrTx/>
                <a:buSzPct val="80000"/>
                <a:buFontTx/>
                <a:buNone/>
                <a:tabLst/>
                <a:defRPr/>
              </a:pPr>
              <a:r>
                <a:rPr kumimoji="0" lang="en-US" sz="1200"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a:t>
              </a:r>
            </a:p>
          </p:txBody>
        </p:sp>
        <p:sp>
          <p:nvSpPr>
            <p:cNvPr id="97" name="TextBox 96"/>
            <p:cNvSpPr txBox="1"/>
            <p:nvPr/>
          </p:nvSpPr>
          <p:spPr>
            <a:xfrm>
              <a:off x="11298173" y="5697148"/>
              <a:ext cx="141064" cy="166199"/>
            </a:xfrm>
            <a:prstGeom prst="rect">
              <a:avLst/>
            </a:prstGeom>
            <a:noFill/>
          </p:spPr>
          <p:txBody>
            <a:bodyPr wrap="none" lIns="0" tIns="0" rIns="0" bIns="0" rtlCol="0">
              <a:spAutoFit/>
            </a:bodyPr>
            <a:lstStyle/>
            <a:p>
              <a:pPr marL="0" marR="0" lvl="0" indent="0" algn="l" defTabSz="914363" rtl="0" eaLnBrk="0" fontAlgn="base" latinLnBrk="0" hangingPunct="0">
                <a:lnSpc>
                  <a:spcPct val="90000"/>
                </a:lnSpc>
                <a:spcBef>
                  <a:spcPct val="20000"/>
                </a:spcBef>
                <a:spcAft>
                  <a:spcPct val="0"/>
                </a:spcAft>
                <a:buClrTx/>
                <a:buSzPct val="80000"/>
                <a:buFontTx/>
                <a:buNone/>
                <a:tabLst/>
                <a:defRPr/>
              </a:pPr>
              <a:r>
                <a:rPr kumimoji="0" lang="en-US" sz="1200" b="1" i="0" u="none" strike="noStrike" kern="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a:t>
              </a:r>
            </a:p>
          </p:txBody>
        </p:sp>
        <p:cxnSp>
          <p:nvCxnSpPr>
            <p:cNvPr id="98" name="Elbow Connector 97"/>
            <p:cNvCxnSpPr/>
            <p:nvPr/>
          </p:nvCxnSpPr>
          <p:spPr>
            <a:xfrm rot="5400000" flipH="1" flipV="1">
              <a:off x="9493838" y="4862471"/>
              <a:ext cx="8950" cy="2396756"/>
            </a:xfrm>
            <a:prstGeom prst="bentConnector3">
              <a:avLst>
                <a:gd name="adj1" fmla="val -1728592"/>
              </a:avLst>
            </a:prstGeom>
            <a:noFill/>
            <a:ln w="15875" cap="flat" cmpd="sng" algn="ctr">
              <a:solidFill>
                <a:sysClr val="windowText" lastClr="000000"/>
              </a:solidFill>
              <a:prstDash val="solid"/>
              <a:headEnd type="triangle"/>
              <a:tailEnd type="triangle"/>
            </a:ln>
            <a:effectLst/>
          </p:spPr>
        </p:cxnSp>
        <p:cxnSp>
          <p:nvCxnSpPr>
            <p:cNvPr id="99" name="Straight Arrow Connector 98"/>
            <p:cNvCxnSpPr/>
            <p:nvPr/>
          </p:nvCxnSpPr>
          <p:spPr>
            <a:xfrm flipV="1">
              <a:off x="9505279" y="6065324"/>
              <a:ext cx="0" cy="141516"/>
            </a:xfrm>
            <a:prstGeom prst="straightConnector1">
              <a:avLst/>
            </a:prstGeom>
            <a:noFill/>
            <a:ln w="15875" cap="flat" cmpd="sng" algn="ctr">
              <a:solidFill>
                <a:sysClr val="windowText" lastClr="000000"/>
              </a:solidFill>
              <a:prstDash val="solid"/>
              <a:tailEnd type="triangle"/>
            </a:ln>
            <a:effectLst/>
          </p:spPr>
        </p:cxnSp>
      </p:grpSp>
    </p:spTree>
    <p:extLst>
      <p:ext uri="{BB962C8B-B14F-4D97-AF65-F5344CB8AC3E}">
        <p14:creationId xmlns:p14="http://schemas.microsoft.com/office/powerpoint/2010/main" val="4181306078"/>
      </p:ext>
    </p:extLst>
  </p:cSld>
  <p:clrMapOvr>
    <a:masterClrMapping/>
  </p:clrMapOvr>
  <mc:AlternateContent xmlns:mc="http://schemas.openxmlformats.org/markup-compatibility/2006" xmlns:p14="http://schemas.microsoft.com/office/powerpoint/2010/main">
    <mc:Choice Requires="p14">
      <p:transition spd="med" p14:dur="700" advTm="80805">
        <p:fade/>
      </p:transition>
    </mc:Choice>
    <mc:Fallback xmlns="">
      <p:transition spd="med" advTm="808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1000"/>
                                        <p:tgtEl>
                                          <p:spTgt spid="53"/>
                                        </p:tgtEl>
                                      </p:cBhvr>
                                    </p:animEffect>
                                    <p:anim calcmode="lin" valueType="num">
                                      <p:cBhvr>
                                        <p:cTn id="8" dur="1000" fill="hold"/>
                                        <p:tgtEl>
                                          <p:spTgt spid="53"/>
                                        </p:tgtEl>
                                        <p:attrNameLst>
                                          <p:attrName>ppt_x</p:attrName>
                                        </p:attrNameLst>
                                      </p:cBhvr>
                                      <p:tavLst>
                                        <p:tav tm="0">
                                          <p:val>
                                            <p:strVal val="#ppt_x"/>
                                          </p:val>
                                        </p:tav>
                                        <p:tav tm="100000">
                                          <p:val>
                                            <p:strVal val="#ppt_x"/>
                                          </p:val>
                                        </p:tav>
                                      </p:tavLst>
                                    </p:anim>
                                    <p:anim calcmode="lin" valueType="num">
                                      <p:cBhvr>
                                        <p:cTn id="9" dur="1000" fill="hold"/>
                                        <p:tgtEl>
                                          <p:spTgt spid="5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1"/>
                                        </p:tgtEl>
                                        <p:attrNameLst>
                                          <p:attrName>style.visibility</p:attrName>
                                        </p:attrNameLst>
                                      </p:cBhvr>
                                      <p:to>
                                        <p:strVal val="visible"/>
                                      </p:to>
                                    </p:set>
                                    <p:animEffect transition="in" filter="fade">
                                      <p:cBhvr>
                                        <p:cTn id="12" dur="1000"/>
                                        <p:tgtEl>
                                          <p:spTgt spid="61"/>
                                        </p:tgtEl>
                                      </p:cBhvr>
                                    </p:animEffect>
                                    <p:anim calcmode="lin" valueType="num">
                                      <p:cBhvr>
                                        <p:cTn id="13" dur="1000" fill="hold"/>
                                        <p:tgtEl>
                                          <p:spTgt spid="61"/>
                                        </p:tgtEl>
                                        <p:attrNameLst>
                                          <p:attrName>ppt_x</p:attrName>
                                        </p:attrNameLst>
                                      </p:cBhvr>
                                      <p:tavLst>
                                        <p:tav tm="0">
                                          <p:val>
                                            <p:strVal val="#ppt_x"/>
                                          </p:val>
                                        </p:tav>
                                        <p:tav tm="100000">
                                          <p:val>
                                            <p:strVal val="#ppt_x"/>
                                          </p:val>
                                        </p:tav>
                                      </p:tavLst>
                                    </p:anim>
                                    <p:anim calcmode="lin" valueType="num">
                                      <p:cBhvr>
                                        <p:cTn id="14" dur="1000" fill="hold"/>
                                        <p:tgtEl>
                                          <p:spTgt spid="6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81"/>
                                        </p:tgtEl>
                                        <p:attrNameLst>
                                          <p:attrName>style.visibility</p:attrName>
                                        </p:attrNameLst>
                                      </p:cBhvr>
                                      <p:to>
                                        <p:strVal val="visible"/>
                                      </p:to>
                                    </p:set>
                                    <p:animEffect transition="in" filter="fade">
                                      <p:cBhvr>
                                        <p:cTn id="17" dur="1000"/>
                                        <p:tgtEl>
                                          <p:spTgt spid="81"/>
                                        </p:tgtEl>
                                      </p:cBhvr>
                                    </p:animEffect>
                                    <p:anim calcmode="lin" valueType="num">
                                      <p:cBhvr>
                                        <p:cTn id="18" dur="1000" fill="hold"/>
                                        <p:tgtEl>
                                          <p:spTgt spid="81"/>
                                        </p:tgtEl>
                                        <p:attrNameLst>
                                          <p:attrName>ppt_x</p:attrName>
                                        </p:attrNameLst>
                                      </p:cBhvr>
                                      <p:tavLst>
                                        <p:tav tm="0">
                                          <p:val>
                                            <p:strVal val="#ppt_x"/>
                                          </p:val>
                                        </p:tav>
                                        <p:tav tm="100000">
                                          <p:val>
                                            <p:strVal val="#ppt_x"/>
                                          </p:val>
                                        </p:tav>
                                      </p:tavLst>
                                    </p:anim>
                                    <p:anim calcmode="lin" valueType="num">
                                      <p:cBhvr>
                                        <p:cTn id="19" dur="1000" fill="hold"/>
                                        <p:tgtEl>
                                          <p:spTgt spid="8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1000"/>
                                        <p:tgtEl>
                                          <p:spTgt spid="52"/>
                                        </p:tgtEl>
                                      </p:cBhvr>
                                    </p:animEffect>
                                    <p:anim calcmode="lin" valueType="num">
                                      <p:cBhvr>
                                        <p:cTn id="23" dur="1000" fill="hold"/>
                                        <p:tgtEl>
                                          <p:spTgt spid="52"/>
                                        </p:tgtEl>
                                        <p:attrNameLst>
                                          <p:attrName>ppt_x</p:attrName>
                                        </p:attrNameLst>
                                      </p:cBhvr>
                                      <p:tavLst>
                                        <p:tav tm="0">
                                          <p:val>
                                            <p:strVal val="#ppt_x"/>
                                          </p:val>
                                        </p:tav>
                                        <p:tav tm="100000">
                                          <p:val>
                                            <p:strVal val="#ppt_x"/>
                                          </p:val>
                                        </p:tav>
                                      </p:tavLst>
                                    </p:anim>
                                    <p:anim calcmode="lin" valueType="num">
                                      <p:cBhvr>
                                        <p:cTn id="24"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3"/>
          <a:srcRect l="20383" r="20383"/>
          <a:stretch>
            <a:fillRect/>
          </a:stretch>
        </p:blipFill>
        <p:spPr/>
      </p:pic>
      <p:sp>
        <p:nvSpPr>
          <p:cNvPr id="6" name="Title 1"/>
          <p:cNvSpPr>
            <a:spLocks noGrp="1"/>
          </p:cNvSpPr>
          <p:nvPr>
            <p:ph type="title"/>
          </p:nvPr>
        </p:nvSpPr>
        <p:spPr>
          <a:xfrm>
            <a:off x="37644" y="296862"/>
            <a:ext cx="5867400" cy="1846659"/>
          </a:xfrm>
        </p:spPr>
        <p:txBody>
          <a:bodyPr/>
          <a:lstStyle/>
          <a:p>
            <a:r>
              <a:rPr lang="en-US" sz="4000"/>
              <a:t>Lab: </a:t>
            </a:r>
            <a:r>
              <a:rPr lang="en-US" sz="4000">
                <a:solidFill>
                  <a:schemeClr val="accent3"/>
                </a:solidFill>
              </a:rPr>
              <a:t>Scheduling jobs in Azure SQL database through Azure Automation</a:t>
            </a:r>
          </a:p>
        </p:txBody>
      </p:sp>
    </p:spTree>
    <p:extLst>
      <p:ext uri="{BB962C8B-B14F-4D97-AF65-F5344CB8AC3E}">
        <p14:creationId xmlns:p14="http://schemas.microsoft.com/office/powerpoint/2010/main" val="4195186007"/>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Texto 2"/>
          <p:cNvSpPr>
            <a:spLocks noGrp="1"/>
          </p:cNvSpPr>
          <p:nvPr>
            <p:ph type="body" sz="quarter" idx="10"/>
          </p:nvPr>
        </p:nvSpPr>
        <p:spPr>
          <a:xfrm>
            <a:off x="274638" y="1212850"/>
            <a:ext cx="11887200" cy="1514261"/>
          </a:xfrm>
        </p:spPr>
        <p:txBody>
          <a:bodyPr/>
          <a:lstStyle/>
          <a:p>
            <a:r>
              <a:rPr lang="en-US" sz="3200"/>
              <a:t>Ensure that databases get the performance resources they need, when they need it, while providing a simple resource allocation mechanism within a predictable budget</a:t>
            </a:r>
          </a:p>
        </p:txBody>
      </p:sp>
      <p:sp>
        <p:nvSpPr>
          <p:cNvPr id="2" name="Title 1"/>
          <p:cNvSpPr>
            <a:spLocks noGrp="1"/>
          </p:cNvSpPr>
          <p:nvPr>
            <p:ph type="title"/>
          </p:nvPr>
        </p:nvSpPr>
        <p:spPr/>
        <p:txBody>
          <a:bodyPr/>
          <a:lstStyle/>
          <a:p>
            <a:r>
              <a:rPr lang="en-US">
                <a:solidFill>
                  <a:schemeClr val="accent3"/>
                </a:solidFill>
              </a:rPr>
              <a:t>Azure SQL Database Elastic Pools</a:t>
            </a:r>
            <a:endParaRPr lang="en-US" sz="4000">
              <a:solidFill>
                <a:schemeClr val="accent3"/>
              </a:solidFill>
            </a:endParaRPr>
          </a:p>
        </p:txBody>
      </p:sp>
      <p:grpSp>
        <p:nvGrpSpPr>
          <p:cNvPr id="18" name="Agrupar 17"/>
          <p:cNvGrpSpPr/>
          <p:nvPr/>
        </p:nvGrpSpPr>
        <p:grpSpPr>
          <a:xfrm>
            <a:off x="2891741" y="3116932"/>
            <a:ext cx="6652994" cy="3505200"/>
            <a:chOff x="5564920" y="3196910"/>
            <a:chExt cx="6133594" cy="3231550"/>
          </a:xfrm>
        </p:grpSpPr>
        <p:sp>
          <p:nvSpPr>
            <p:cNvPr id="19" name="TextBox 30"/>
            <p:cNvSpPr txBox="1"/>
            <p:nvPr/>
          </p:nvSpPr>
          <p:spPr>
            <a:xfrm>
              <a:off x="8007519" y="6105295"/>
              <a:ext cx="1957587" cy="323165"/>
            </a:xfrm>
            <a:prstGeom prst="rect">
              <a:avLst/>
            </a:prstGeom>
            <a:noFill/>
          </p:spPr>
          <p:txBody>
            <a:bodyPr wrap="none" rtlCol="0">
              <a:spAutoFit/>
            </a:bodyPr>
            <a:lstStyle/>
            <a:p>
              <a:pPr algn="ctr"/>
              <a:r>
                <a:rPr lang="en-US" sz="1500">
                  <a:solidFill>
                    <a:srgbClr val="494949"/>
                  </a:solidFill>
                </a:rPr>
                <a:t>Scale out/in the pool</a:t>
              </a:r>
            </a:p>
          </p:txBody>
        </p:sp>
        <p:cxnSp>
          <p:nvCxnSpPr>
            <p:cNvPr id="20" name="Straight Arrow Connector 31"/>
            <p:cNvCxnSpPr/>
            <p:nvPr/>
          </p:nvCxnSpPr>
          <p:spPr>
            <a:xfrm flipH="1">
              <a:off x="6336477" y="6085176"/>
              <a:ext cx="5299670" cy="25737"/>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nvGrpSpPr>
            <p:cNvPr id="21" name="Group 33"/>
            <p:cNvGrpSpPr/>
            <p:nvPr/>
          </p:nvGrpSpPr>
          <p:grpSpPr>
            <a:xfrm>
              <a:off x="6543367" y="3501410"/>
              <a:ext cx="887450" cy="2175609"/>
              <a:chOff x="1486523" y="3434677"/>
              <a:chExt cx="887450" cy="2175609"/>
            </a:xfrm>
          </p:grpSpPr>
          <p:sp>
            <p:nvSpPr>
              <p:cNvPr id="43" name="Freeform 34"/>
              <p:cNvSpPr>
                <a:spLocks noChangeAspect="1"/>
              </p:cNvSpPr>
              <p:nvPr/>
            </p:nvSpPr>
            <p:spPr bwMode="auto">
              <a:xfrm>
                <a:off x="1486523" y="3434677"/>
                <a:ext cx="887450" cy="2175609"/>
              </a:xfrm>
              <a:custGeom>
                <a:avLst/>
                <a:gdLst>
                  <a:gd name="connsiteX0" fmla="*/ 443725 w 887450"/>
                  <a:gd name="connsiteY0" fmla="*/ 38735 h 2175609"/>
                  <a:gd name="connsiteX1" fmla="*/ 79144 w 887450"/>
                  <a:gd name="connsiteY1" fmla="*/ 151593 h 2175609"/>
                  <a:gd name="connsiteX2" fmla="*/ 443725 w 887450"/>
                  <a:gd name="connsiteY2" fmla="*/ 264452 h 2175609"/>
                  <a:gd name="connsiteX3" fmla="*/ 808306 w 887450"/>
                  <a:gd name="connsiteY3" fmla="*/ 151593 h 2175609"/>
                  <a:gd name="connsiteX4" fmla="*/ 443725 w 887450"/>
                  <a:gd name="connsiteY4" fmla="*/ 38735 h 2175609"/>
                  <a:gd name="connsiteX5" fmla="*/ 443725 w 887450"/>
                  <a:gd name="connsiteY5" fmla="*/ 0 h 2175609"/>
                  <a:gd name="connsiteX6" fmla="*/ 616427 w 887450"/>
                  <a:gd name="connsiteY6" fmla="*/ 13550 h 2175609"/>
                  <a:gd name="connsiteX7" fmla="*/ 757475 w 887450"/>
                  <a:gd name="connsiteY7" fmla="*/ 50509 h 2175609"/>
                  <a:gd name="connsiteX8" fmla="*/ 852577 w 887450"/>
                  <a:gd name="connsiteY8" fmla="*/ 105337 h 2175609"/>
                  <a:gd name="connsiteX9" fmla="*/ 887450 w 887450"/>
                  <a:gd name="connsiteY9" fmla="*/ 172492 h 2175609"/>
                  <a:gd name="connsiteX10" fmla="*/ 887450 w 887450"/>
                  <a:gd name="connsiteY10" fmla="*/ 622888 h 2175609"/>
                  <a:gd name="connsiteX11" fmla="*/ 887450 w 887450"/>
                  <a:gd name="connsiteY11" fmla="*/ 862254 h 2175609"/>
                  <a:gd name="connsiteX12" fmla="*/ 887450 w 887450"/>
                  <a:gd name="connsiteY12" fmla="*/ 1312650 h 2175609"/>
                  <a:gd name="connsiteX13" fmla="*/ 887267 w 887450"/>
                  <a:gd name="connsiteY13" fmla="*/ 1313003 h 2175609"/>
                  <a:gd name="connsiteX14" fmla="*/ 887450 w 887450"/>
                  <a:gd name="connsiteY14" fmla="*/ 1313355 h 2175609"/>
                  <a:gd name="connsiteX15" fmla="*/ 887450 w 887450"/>
                  <a:gd name="connsiteY15" fmla="*/ 2003117 h 2175609"/>
                  <a:gd name="connsiteX16" fmla="*/ 852577 w 887450"/>
                  <a:gd name="connsiteY16" fmla="*/ 2070276 h 2175609"/>
                  <a:gd name="connsiteX17" fmla="*/ 757475 w 887450"/>
                  <a:gd name="connsiteY17" fmla="*/ 2125100 h 2175609"/>
                  <a:gd name="connsiteX18" fmla="*/ 616427 w 887450"/>
                  <a:gd name="connsiteY18" fmla="*/ 2162059 h 2175609"/>
                  <a:gd name="connsiteX19" fmla="*/ 443725 w 887450"/>
                  <a:gd name="connsiteY19" fmla="*/ 2175609 h 2175609"/>
                  <a:gd name="connsiteX20" fmla="*/ 129981 w 887450"/>
                  <a:gd name="connsiteY20" fmla="*/ 2125100 h 2175609"/>
                  <a:gd name="connsiteX21" fmla="*/ 34879 w 887450"/>
                  <a:gd name="connsiteY21" fmla="*/ 2070276 h 2175609"/>
                  <a:gd name="connsiteX22" fmla="*/ 0 w 887450"/>
                  <a:gd name="connsiteY22" fmla="*/ 2003117 h 2175609"/>
                  <a:gd name="connsiteX23" fmla="*/ 0 w 887450"/>
                  <a:gd name="connsiteY23" fmla="*/ 1313355 h 2175609"/>
                  <a:gd name="connsiteX24" fmla="*/ 91 w 887450"/>
                  <a:gd name="connsiteY24" fmla="*/ 1313003 h 2175609"/>
                  <a:gd name="connsiteX25" fmla="*/ 0 w 887450"/>
                  <a:gd name="connsiteY25" fmla="*/ 1312650 h 2175609"/>
                  <a:gd name="connsiteX26" fmla="*/ 0 w 887450"/>
                  <a:gd name="connsiteY26" fmla="*/ 862254 h 2175609"/>
                  <a:gd name="connsiteX27" fmla="*/ 0 w 887450"/>
                  <a:gd name="connsiteY27" fmla="*/ 622888 h 2175609"/>
                  <a:gd name="connsiteX28" fmla="*/ 0 w 887450"/>
                  <a:gd name="connsiteY28" fmla="*/ 172492 h 2175609"/>
                  <a:gd name="connsiteX29" fmla="*/ 129981 w 887450"/>
                  <a:gd name="connsiteY29" fmla="*/ 50509 h 2175609"/>
                  <a:gd name="connsiteX30" fmla="*/ 271024 w 887450"/>
                  <a:gd name="connsiteY30" fmla="*/ 13550 h 2175609"/>
                  <a:gd name="connsiteX31" fmla="*/ 443725 w 887450"/>
                  <a:gd name="connsiteY31" fmla="*/ 0 h 217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87450" h="2175609">
                    <a:moveTo>
                      <a:pt x="443725" y="38735"/>
                    </a:moveTo>
                    <a:cubicBezTo>
                      <a:pt x="242371" y="38735"/>
                      <a:pt x="79144" y="89265"/>
                      <a:pt x="79144" y="151593"/>
                    </a:cubicBezTo>
                    <a:cubicBezTo>
                      <a:pt x="79144" y="213922"/>
                      <a:pt x="242371" y="264452"/>
                      <a:pt x="443725" y="264452"/>
                    </a:cubicBezTo>
                    <a:cubicBezTo>
                      <a:pt x="645079" y="264452"/>
                      <a:pt x="808306" y="213922"/>
                      <a:pt x="808306" y="151593"/>
                    </a:cubicBezTo>
                    <a:cubicBezTo>
                      <a:pt x="808306" y="89265"/>
                      <a:pt x="645079" y="38735"/>
                      <a:pt x="443725" y="38735"/>
                    </a:cubicBezTo>
                    <a:close/>
                    <a:moveTo>
                      <a:pt x="443725" y="0"/>
                    </a:moveTo>
                    <a:lnTo>
                      <a:pt x="616427" y="13550"/>
                    </a:lnTo>
                    <a:lnTo>
                      <a:pt x="757475" y="50509"/>
                    </a:lnTo>
                    <a:lnTo>
                      <a:pt x="852577" y="105337"/>
                    </a:lnTo>
                    <a:lnTo>
                      <a:pt x="887450" y="172492"/>
                    </a:lnTo>
                    <a:lnTo>
                      <a:pt x="887450" y="622888"/>
                    </a:lnTo>
                    <a:lnTo>
                      <a:pt x="887450" y="862254"/>
                    </a:lnTo>
                    <a:lnTo>
                      <a:pt x="887450" y="1312650"/>
                    </a:lnTo>
                    <a:lnTo>
                      <a:pt x="887267" y="1313003"/>
                    </a:lnTo>
                    <a:lnTo>
                      <a:pt x="887450" y="1313355"/>
                    </a:lnTo>
                    <a:lnTo>
                      <a:pt x="887450" y="2003117"/>
                    </a:lnTo>
                    <a:lnTo>
                      <a:pt x="852577" y="2070276"/>
                    </a:lnTo>
                    <a:lnTo>
                      <a:pt x="757475" y="2125100"/>
                    </a:lnTo>
                    <a:lnTo>
                      <a:pt x="616427" y="2162059"/>
                    </a:lnTo>
                    <a:cubicBezTo>
                      <a:pt x="563345" y="2170783"/>
                      <a:pt x="504983" y="2175609"/>
                      <a:pt x="443725" y="2175609"/>
                    </a:cubicBezTo>
                    <a:cubicBezTo>
                      <a:pt x="321214" y="2175609"/>
                      <a:pt x="210286" y="2156314"/>
                      <a:pt x="129981" y="2125100"/>
                    </a:cubicBezTo>
                    <a:cubicBezTo>
                      <a:pt x="89828" y="2109497"/>
                      <a:pt x="57332" y="2090911"/>
                      <a:pt x="34879" y="2070276"/>
                    </a:cubicBezTo>
                    <a:cubicBezTo>
                      <a:pt x="12420" y="2049637"/>
                      <a:pt x="0" y="2026942"/>
                      <a:pt x="0" y="2003117"/>
                    </a:cubicBezTo>
                    <a:lnTo>
                      <a:pt x="0" y="1313355"/>
                    </a:lnTo>
                    <a:lnTo>
                      <a:pt x="91" y="1313003"/>
                    </a:lnTo>
                    <a:lnTo>
                      <a:pt x="0" y="1312650"/>
                    </a:lnTo>
                    <a:lnTo>
                      <a:pt x="0" y="862254"/>
                    </a:lnTo>
                    <a:lnTo>
                      <a:pt x="0" y="622888"/>
                    </a:lnTo>
                    <a:lnTo>
                      <a:pt x="0" y="172492"/>
                    </a:lnTo>
                    <a:cubicBezTo>
                      <a:pt x="0" y="124843"/>
                      <a:pt x="49676" y="81719"/>
                      <a:pt x="129981" y="50509"/>
                    </a:cubicBezTo>
                    <a:cubicBezTo>
                      <a:pt x="170133" y="34902"/>
                      <a:pt x="217942" y="22275"/>
                      <a:pt x="271024" y="13550"/>
                    </a:cubicBezTo>
                    <a:cubicBezTo>
                      <a:pt x="324111" y="4826"/>
                      <a:pt x="382472" y="0"/>
                      <a:pt x="443725" y="0"/>
                    </a:cubicBezTo>
                    <a:close/>
                  </a:path>
                </a:pathLst>
              </a:custGeom>
              <a:solidFill>
                <a:srgbClr val="128901"/>
              </a:solidFill>
              <a:ln w="9525" cap="flat" cmpd="sng" algn="ctr">
                <a:noFill/>
                <a:prstDash val="solid"/>
                <a:headEnd type="none" w="med" len="med"/>
                <a:tailEnd type="none" w="med" len="med"/>
              </a:ln>
              <a:effectLst/>
            </p:spPr>
            <p:txBody>
              <a:bodyPr rot="0" spcFirstLastPara="0" vertOverflow="overflow" horzOverflow="overflow" vert="horz" wrap="square" lIns="0" tIns="91440" rIns="0" bIns="0" numCol="1" spcCol="0" rtlCol="0" fromWordArt="0" anchor="ctr" anchorCtr="0" forceAA="0" compatLnSpc="1">
                <a:prstTxWarp prst="textNoShape">
                  <a:avLst/>
                </a:prstTxWarp>
                <a:noAutofit/>
              </a:bodyPr>
              <a:lstStyle/>
              <a:p>
                <a:pPr algn="ctr" defTabSz="932472" fontAlgn="base">
                  <a:spcBef>
                    <a:spcPct val="0"/>
                  </a:spcBef>
                  <a:spcAft>
                    <a:spcPct val="0"/>
                  </a:spcAft>
                  <a:defRPr/>
                </a:pPr>
                <a:endParaRPr lang="en-US" sz="2400" b="1" kern="0">
                  <a:ln>
                    <a:solidFill>
                      <a:prstClr val="white">
                        <a:alpha val="0"/>
                      </a:prstClr>
                    </a:solidFill>
                  </a:ln>
                  <a:solidFill>
                    <a:prstClr val="white"/>
                  </a:solidFill>
                  <a:ea typeface="Segoe UI" panose="020B0502040204020203" pitchFamily="34" charset="0"/>
                  <a:cs typeface="Segoe UI" panose="020B0502040204020203" pitchFamily="34" charset="0"/>
                </a:endParaRPr>
              </a:p>
            </p:txBody>
          </p:sp>
          <p:sp>
            <p:nvSpPr>
              <p:cNvPr id="44" name="Rectangle 35"/>
              <p:cNvSpPr/>
              <p:nvPr/>
            </p:nvSpPr>
            <p:spPr>
              <a:xfrm>
                <a:off x="1837882" y="4345729"/>
                <a:ext cx="184730" cy="307777"/>
              </a:xfrm>
              <a:prstGeom prst="rect">
                <a:avLst/>
              </a:prstGeom>
            </p:spPr>
            <p:txBody>
              <a:bodyPr wrap="none">
                <a:spAutoFit/>
              </a:bodyPr>
              <a:lstStyle/>
              <a:p>
                <a:pPr algn="ctr"/>
                <a:endParaRPr lang="en-US" sz="1400">
                  <a:solidFill>
                    <a:srgbClr val="FFFFFF"/>
                  </a:solidFill>
                  <a:cs typeface="Segoe UI Light" panose="020B0502040204020203" pitchFamily="34" charset="0"/>
                </a:endParaRPr>
              </a:p>
            </p:txBody>
          </p:sp>
        </p:grpSp>
        <p:grpSp>
          <p:nvGrpSpPr>
            <p:cNvPr id="22" name="Group 36"/>
            <p:cNvGrpSpPr/>
            <p:nvPr/>
          </p:nvGrpSpPr>
          <p:grpSpPr>
            <a:xfrm>
              <a:off x="7913953" y="4642273"/>
              <a:ext cx="887450" cy="1034746"/>
              <a:chOff x="2857109" y="4575540"/>
              <a:chExt cx="887450" cy="1034746"/>
            </a:xfrm>
            <a:solidFill>
              <a:srgbClr val="128901"/>
            </a:solidFill>
          </p:grpSpPr>
          <p:sp>
            <p:nvSpPr>
              <p:cNvPr id="41" name="Flowchart: Magnetic Disk 10"/>
              <p:cNvSpPr>
                <a:spLocks noChangeAspect="1"/>
              </p:cNvSpPr>
              <p:nvPr/>
            </p:nvSpPr>
            <p:spPr bwMode="auto">
              <a:xfrm>
                <a:off x="2857109" y="4575540"/>
                <a:ext cx="887450" cy="1034746"/>
              </a:xfrm>
              <a:custGeom>
                <a:avLst/>
                <a:gdLst/>
                <a:ahLst/>
                <a:cxnLst/>
                <a:rect l="l" t="t" r="r" b="b"/>
                <a:pathLst>
                  <a:path w="162052" h="251080">
                    <a:moveTo>
                      <a:pt x="81026" y="9399"/>
                    </a:moveTo>
                    <a:cubicBezTo>
                      <a:pt x="44258" y="9399"/>
                      <a:pt x="14452" y="21660"/>
                      <a:pt x="14452" y="36784"/>
                    </a:cubicBezTo>
                    <a:cubicBezTo>
                      <a:pt x="14452" y="51908"/>
                      <a:pt x="44258" y="64169"/>
                      <a:pt x="81026" y="64169"/>
                    </a:cubicBezTo>
                    <a:cubicBezTo>
                      <a:pt x="117794" y="64169"/>
                      <a:pt x="147600" y="51908"/>
                      <a:pt x="147600" y="36784"/>
                    </a:cubicBezTo>
                    <a:cubicBezTo>
                      <a:pt x="147600" y="21660"/>
                      <a:pt x="117794" y="9399"/>
                      <a:pt x="81026" y="9399"/>
                    </a:cubicBezTo>
                    <a:close/>
                    <a:moveTo>
                      <a:pt x="81026" y="0"/>
                    </a:moveTo>
                    <a:lnTo>
                      <a:pt x="112562" y="3288"/>
                    </a:lnTo>
                    <a:lnTo>
                      <a:pt x="138318" y="12256"/>
                    </a:lnTo>
                    <a:lnTo>
                      <a:pt x="155684" y="25560"/>
                    </a:lnTo>
                    <a:lnTo>
                      <a:pt x="162052" y="41855"/>
                    </a:lnTo>
                    <a:lnTo>
                      <a:pt x="162052" y="209225"/>
                    </a:lnTo>
                    <a:lnTo>
                      <a:pt x="155684" y="225521"/>
                    </a:lnTo>
                    <a:lnTo>
                      <a:pt x="138318" y="238824"/>
                    </a:lnTo>
                    <a:lnTo>
                      <a:pt x="112562" y="247792"/>
                    </a:lnTo>
                    <a:cubicBezTo>
                      <a:pt x="102869" y="249909"/>
                      <a:pt x="92212" y="251080"/>
                      <a:pt x="81026" y="251080"/>
                    </a:cubicBezTo>
                    <a:cubicBezTo>
                      <a:pt x="58655" y="251080"/>
                      <a:pt x="38399" y="246398"/>
                      <a:pt x="23735" y="238824"/>
                    </a:cubicBezTo>
                    <a:cubicBezTo>
                      <a:pt x="16403" y="235038"/>
                      <a:pt x="10469" y="230528"/>
                      <a:pt x="6369" y="225521"/>
                    </a:cubicBezTo>
                    <a:cubicBezTo>
                      <a:pt x="2268" y="220513"/>
                      <a:pt x="0" y="215006"/>
                      <a:pt x="0" y="209225"/>
                    </a:cubicBezTo>
                    <a:lnTo>
                      <a:pt x="0" y="41855"/>
                    </a:lnTo>
                    <a:cubicBezTo>
                      <a:pt x="0" y="30293"/>
                      <a:pt x="9071" y="19829"/>
                      <a:pt x="23735" y="12256"/>
                    </a:cubicBezTo>
                    <a:cubicBezTo>
                      <a:pt x="31067" y="8469"/>
                      <a:pt x="39797" y="5405"/>
                      <a:pt x="49490" y="3288"/>
                    </a:cubicBezTo>
                    <a:cubicBezTo>
                      <a:pt x="59184" y="1171"/>
                      <a:pt x="69841" y="0"/>
                      <a:pt x="81026" y="0"/>
                    </a:cubicBez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0" tIns="91440" rIns="0" bIns="0" numCol="1" spcCol="0" rtlCol="0" fromWordArt="0" anchor="ctr" anchorCtr="0" forceAA="0" compatLnSpc="1">
                <a:prstTxWarp prst="textNoShape">
                  <a:avLst/>
                </a:prstTxWarp>
                <a:noAutofit/>
              </a:bodyPr>
              <a:lstStyle/>
              <a:p>
                <a:pPr algn="ctr" defTabSz="932472" fontAlgn="base">
                  <a:spcBef>
                    <a:spcPct val="0"/>
                  </a:spcBef>
                  <a:spcAft>
                    <a:spcPct val="0"/>
                  </a:spcAft>
                  <a:defRPr/>
                </a:pPr>
                <a:endParaRPr lang="en-US" sz="2400" b="1" kern="0">
                  <a:ln>
                    <a:solidFill>
                      <a:prstClr val="white">
                        <a:alpha val="0"/>
                      </a:prstClr>
                    </a:solidFill>
                  </a:ln>
                  <a:solidFill>
                    <a:prstClr val="white"/>
                  </a:solidFill>
                  <a:ea typeface="Segoe UI" panose="020B0502040204020203" pitchFamily="34" charset="0"/>
                  <a:cs typeface="Segoe UI" panose="020B0502040204020203" pitchFamily="34" charset="0"/>
                </a:endParaRPr>
              </a:p>
            </p:txBody>
          </p:sp>
          <p:sp>
            <p:nvSpPr>
              <p:cNvPr id="42" name="Rectangle 38"/>
              <p:cNvSpPr/>
              <p:nvPr/>
            </p:nvSpPr>
            <p:spPr>
              <a:xfrm>
                <a:off x="3218326" y="5032218"/>
                <a:ext cx="184730" cy="307777"/>
              </a:xfrm>
              <a:prstGeom prst="rect">
                <a:avLst/>
              </a:prstGeom>
              <a:grpFill/>
            </p:spPr>
            <p:txBody>
              <a:bodyPr wrap="none">
                <a:spAutoFit/>
              </a:bodyPr>
              <a:lstStyle/>
              <a:p>
                <a:pPr algn="ctr"/>
                <a:endParaRPr lang="en-US" sz="1400">
                  <a:solidFill>
                    <a:srgbClr val="FFFFFF"/>
                  </a:solidFill>
                  <a:cs typeface="Segoe UI Light" panose="020B0502040204020203" pitchFamily="34" charset="0"/>
                </a:endParaRPr>
              </a:p>
            </p:txBody>
          </p:sp>
        </p:grpSp>
        <p:grpSp>
          <p:nvGrpSpPr>
            <p:cNvPr id="23" name="Group 39"/>
            <p:cNvGrpSpPr/>
            <p:nvPr/>
          </p:nvGrpSpPr>
          <p:grpSpPr>
            <a:xfrm>
              <a:off x="9284538" y="3951807"/>
              <a:ext cx="887450" cy="1725212"/>
              <a:chOff x="4227694" y="3885074"/>
              <a:chExt cx="887450" cy="1725212"/>
            </a:xfrm>
            <a:solidFill>
              <a:srgbClr val="128901"/>
            </a:solidFill>
          </p:grpSpPr>
          <p:sp>
            <p:nvSpPr>
              <p:cNvPr id="39" name="Freeform 40"/>
              <p:cNvSpPr>
                <a:spLocks noChangeAspect="1"/>
              </p:cNvSpPr>
              <p:nvPr/>
            </p:nvSpPr>
            <p:spPr bwMode="auto">
              <a:xfrm>
                <a:off x="4227694" y="3885074"/>
                <a:ext cx="887450" cy="1725212"/>
              </a:xfrm>
              <a:custGeom>
                <a:avLst/>
                <a:gdLst>
                  <a:gd name="connsiteX0" fmla="*/ 443725 w 887450"/>
                  <a:gd name="connsiteY0" fmla="*/ 38735 h 1725212"/>
                  <a:gd name="connsiteX1" fmla="*/ 79144 w 887450"/>
                  <a:gd name="connsiteY1" fmla="*/ 151594 h 1725212"/>
                  <a:gd name="connsiteX2" fmla="*/ 443725 w 887450"/>
                  <a:gd name="connsiteY2" fmla="*/ 264452 h 1725212"/>
                  <a:gd name="connsiteX3" fmla="*/ 808306 w 887450"/>
                  <a:gd name="connsiteY3" fmla="*/ 151594 h 1725212"/>
                  <a:gd name="connsiteX4" fmla="*/ 443725 w 887450"/>
                  <a:gd name="connsiteY4" fmla="*/ 38735 h 1725212"/>
                  <a:gd name="connsiteX5" fmla="*/ 443725 w 887450"/>
                  <a:gd name="connsiteY5" fmla="*/ 0 h 1725212"/>
                  <a:gd name="connsiteX6" fmla="*/ 616427 w 887450"/>
                  <a:gd name="connsiteY6" fmla="*/ 13551 h 1725212"/>
                  <a:gd name="connsiteX7" fmla="*/ 757475 w 887450"/>
                  <a:gd name="connsiteY7" fmla="*/ 50509 h 1725212"/>
                  <a:gd name="connsiteX8" fmla="*/ 852577 w 887450"/>
                  <a:gd name="connsiteY8" fmla="*/ 105338 h 1725212"/>
                  <a:gd name="connsiteX9" fmla="*/ 887450 w 887450"/>
                  <a:gd name="connsiteY9" fmla="*/ 172492 h 1725212"/>
                  <a:gd name="connsiteX10" fmla="*/ 887450 w 887450"/>
                  <a:gd name="connsiteY10" fmla="*/ 862254 h 1725212"/>
                  <a:gd name="connsiteX11" fmla="*/ 887267 w 887450"/>
                  <a:gd name="connsiteY11" fmla="*/ 862606 h 1725212"/>
                  <a:gd name="connsiteX12" fmla="*/ 887450 w 887450"/>
                  <a:gd name="connsiteY12" fmla="*/ 862958 h 1725212"/>
                  <a:gd name="connsiteX13" fmla="*/ 887450 w 887450"/>
                  <a:gd name="connsiteY13" fmla="*/ 1552720 h 1725212"/>
                  <a:gd name="connsiteX14" fmla="*/ 852577 w 887450"/>
                  <a:gd name="connsiteY14" fmla="*/ 1619879 h 1725212"/>
                  <a:gd name="connsiteX15" fmla="*/ 757475 w 887450"/>
                  <a:gd name="connsiteY15" fmla="*/ 1674703 h 1725212"/>
                  <a:gd name="connsiteX16" fmla="*/ 616427 w 887450"/>
                  <a:gd name="connsiteY16" fmla="*/ 1711662 h 1725212"/>
                  <a:gd name="connsiteX17" fmla="*/ 443725 w 887450"/>
                  <a:gd name="connsiteY17" fmla="*/ 1725212 h 1725212"/>
                  <a:gd name="connsiteX18" fmla="*/ 129981 w 887450"/>
                  <a:gd name="connsiteY18" fmla="*/ 1674703 h 1725212"/>
                  <a:gd name="connsiteX19" fmla="*/ 34879 w 887450"/>
                  <a:gd name="connsiteY19" fmla="*/ 1619879 h 1725212"/>
                  <a:gd name="connsiteX20" fmla="*/ 0 w 887450"/>
                  <a:gd name="connsiteY20" fmla="*/ 1552720 h 1725212"/>
                  <a:gd name="connsiteX21" fmla="*/ 0 w 887450"/>
                  <a:gd name="connsiteY21" fmla="*/ 862958 h 1725212"/>
                  <a:gd name="connsiteX22" fmla="*/ 92 w 887450"/>
                  <a:gd name="connsiteY22" fmla="*/ 862606 h 1725212"/>
                  <a:gd name="connsiteX23" fmla="*/ 0 w 887450"/>
                  <a:gd name="connsiteY23" fmla="*/ 862254 h 1725212"/>
                  <a:gd name="connsiteX24" fmla="*/ 0 w 887450"/>
                  <a:gd name="connsiteY24" fmla="*/ 172492 h 1725212"/>
                  <a:gd name="connsiteX25" fmla="*/ 129981 w 887450"/>
                  <a:gd name="connsiteY25" fmla="*/ 50509 h 1725212"/>
                  <a:gd name="connsiteX26" fmla="*/ 271024 w 887450"/>
                  <a:gd name="connsiteY26" fmla="*/ 13551 h 1725212"/>
                  <a:gd name="connsiteX27" fmla="*/ 443725 w 887450"/>
                  <a:gd name="connsiteY27" fmla="*/ 0 h 172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87450" h="1725212">
                    <a:moveTo>
                      <a:pt x="443725" y="38735"/>
                    </a:moveTo>
                    <a:cubicBezTo>
                      <a:pt x="242372" y="38735"/>
                      <a:pt x="79144" y="89265"/>
                      <a:pt x="79144" y="151594"/>
                    </a:cubicBezTo>
                    <a:cubicBezTo>
                      <a:pt x="79144" y="213922"/>
                      <a:pt x="242372" y="264452"/>
                      <a:pt x="443725" y="264452"/>
                    </a:cubicBezTo>
                    <a:cubicBezTo>
                      <a:pt x="645079" y="264452"/>
                      <a:pt x="808306" y="213922"/>
                      <a:pt x="808306" y="151594"/>
                    </a:cubicBezTo>
                    <a:cubicBezTo>
                      <a:pt x="808306" y="89265"/>
                      <a:pt x="645079" y="38735"/>
                      <a:pt x="443725" y="38735"/>
                    </a:cubicBezTo>
                    <a:close/>
                    <a:moveTo>
                      <a:pt x="443725" y="0"/>
                    </a:moveTo>
                    <a:lnTo>
                      <a:pt x="616427" y="13551"/>
                    </a:lnTo>
                    <a:lnTo>
                      <a:pt x="757475" y="50509"/>
                    </a:lnTo>
                    <a:lnTo>
                      <a:pt x="852577" y="105338"/>
                    </a:lnTo>
                    <a:lnTo>
                      <a:pt x="887450" y="172492"/>
                    </a:lnTo>
                    <a:lnTo>
                      <a:pt x="887450" y="862254"/>
                    </a:lnTo>
                    <a:lnTo>
                      <a:pt x="887267" y="862606"/>
                    </a:lnTo>
                    <a:lnTo>
                      <a:pt x="887450" y="862958"/>
                    </a:lnTo>
                    <a:lnTo>
                      <a:pt x="887450" y="1552720"/>
                    </a:lnTo>
                    <a:lnTo>
                      <a:pt x="852577" y="1619879"/>
                    </a:lnTo>
                    <a:lnTo>
                      <a:pt x="757475" y="1674703"/>
                    </a:lnTo>
                    <a:lnTo>
                      <a:pt x="616427" y="1711662"/>
                    </a:lnTo>
                    <a:cubicBezTo>
                      <a:pt x="563345" y="1720386"/>
                      <a:pt x="504983" y="1725212"/>
                      <a:pt x="443725" y="1725212"/>
                    </a:cubicBezTo>
                    <a:cubicBezTo>
                      <a:pt x="321214" y="1725212"/>
                      <a:pt x="210286" y="1705917"/>
                      <a:pt x="129981" y="1674703"/>
                    </a:cubicBezTo>
                    <a:cubicBezTo>
                      <a:pt x="89828" y="1659100"/>
                      <a:pt x="57332" y="1640514"/>
                      <a:pt x="34879" y="1619879"/>
                    </a:cubicBezTo>
                    <a:cubicBezTo>
                      <a:pt x="12421" y="1599240"/>
                      <a:pt x="0" y="1576545"/>
                      <a:pt x="0" y="1552720"/>
                    </a:cubicBezTo>
                    <a:lnTo>
                      <a:pt x="0" y="862958"/>
                    </a:lnTo>
                    <a:lnTo>
                      <a:pt x="92" y="862606"/>
                    </a:lnTo>
                    <a:lnTo>
                      <a:pt x="0" y="862254"/>
                    </a:lnTo>
                    <a:lnTo>
                      <a:pt x="0" y="172492"/>
                    </a:lnTo>
                    <a:cubicBezTo>
                      <a:pt x="0" y="124843"/>
                      <a:pt x="49676" y="81719"/>
                      <a:pt x="129981" y="50509"/>
                    </a:cubicBezTo>
                    <a:cubicBezTo>
                      <a:pt x="170133" y="34902"/>
                      <a:pt x="217942" y="22275"/>
                      <a:pt x="271024" y="13551"/>
                    </a:cubicBezTo>
                    <a:cubicBezTo>
                      <a:pt x="324111" y="4826"/>
                      <a:pt x="382472" y="0"/>
                      <a:pt x="443725" y="0"/>
                    </a:cubicBez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0" tIns="91440" rIns="0" bIns="0" numCol="1" spcCol="0" rtlCol="0" fromWordArt="0" anchor="ctr" anchorCtr="0" forceAA="0" compatLnSpc="1">
                <a:prstTxWarp prst="textNoShape">
                  <a:avLst/>
                </a:prstTxWarp>
                <a:noAutofit/>
              </a:bodyPr>
              <a:lstStyle/>
              <a:p>
                <a:pPr algn="ctr" defTabSz="932472" fontAlgn="base">
                  <a:spcBef>
                    <a:spcPct val="0"/>
                  </a:spcBef>
                  <a:spcAft>
                    <a:spcPct val="0"/>
                  </a:spcAft>
                  <a:defRPr/>
                </a:pPr>
                <a:endParaRPr lang="en-US" sz="2400" b="1" kern="0">
                  <a:ln>
                    <a:solidFill>
                      <a:prstClr val="white">
                        <a:alpha val="0"/>
                      </a:prstClr>
                    </a:solidFill>
                  </a:ln>
                  <a:solidFill>
                    <a:prstClr val="white"/>
                  </a:solidFill>
                  <a:ea typeface="Segoe UI" panose="020B0502040204020203" pitchFamily="34" charset="0"/>
                  <a:cs typeface="Segoe UI" panose="020B0502040204020203" pitchFamily="34" charset="0"/>
                </a:endParaRPr>
              </a:p>
            </p:txBody>
          </p:sp>
          <p:sp>
            <p:nvSpPr>
              <p:cNvPr id="40" name="Rectangle 41"/>
              <p:cNvSpPr/>
              <p:nvPr/>
            </p:nvSpPr>
            <p:spPr>
              <a:xfrm>
                <a:off x="4564551" y="4639614"/>
                <a:ext cx="184730" cy="307777"/>
              </a:xfrm>
              <a:prstGeom prst="rect">
                <a:avLst/>
              </a:prstGeom>
              <a:grpFill/>
            </p:spPr>
            <p:txBody>
              <a:bodyPr wrap="none">
                <a:spAutoFit/>
              </a:bodyPr>
              <a:lstStyle/>
              <a:p>
                <a:pPr algn="ctr"/>
                <a:endParaRPr lang="en-US" sz="1400">
                  <a:solidFill>
                    <a:srgbClr val="FFFFFF"/>
                  </a:solidFill>
                  <a:cs typeface="Segoe UI Light" panose="020B0502040204020203" pitchFamily="34" charset="0"/>
                </a:endParaRPr>
              </a:p>
            </p:txBody>
          </p:sp>
        </p:grpSp>
        <p:grpSp>
          <p:nvGrpSpPr>
            <p:cNvPr id="24" name="Group 42"/>
            <p:cNvGrpSpPr/>
            <p:nvPr/>
          </p:nvGrpSpPr>
          <p:grpSpPr>
            <a:xfrm>
              <a:off x="10655124" y="4642273"/>
              <a:ext cx="887450" cy="1034746"/>
              <a:chOff x="317237" y="-330722"/>
              <a:chExt cx="927183" cy="1081074"/>
            </a:xfrm>
            <a:solidFill>
              <a:srgbClr val="128901"/>
            </a:solidFill>
          </p:grpSpPr>
          <p:sp>
            <p:nvSpPr>
              <p:cNvPr id="37" name="Flowchart: Magnetic Disk 10"/>
              <p:cNvSpPr>
                <a:spLocks noChangeAspect="1"/>
              </p:cNvSpPr>
              <p:nvPr/>
            </p:nvSpPr>
            <p:spPr bwMode="auto">
              <a:xfrm>
                <a:off x="317237" y="-330722"/>
                <a:ext cx="927183" cy="1081074"/>
              </a:xfrm>
              <a:custGeom>
                <a:avLst/>
                <a:gdLst/>
                <a:ahLst/>
                <a:cxnLst/>
                <a:rect l="l" t="t" r="r" b="b"/>
                <a:pathLst>
                  <a:path w="162052" h="251080">
                    <a:moveTo>
                      <a:pt x="81026" y="9399"/>
                    </a:moveTo>
                    <a:cubicBezTo>
                      <a:pt x="44258" y="9399"/>
                      <a:pt x="14452" y="21660"/>
                      <a:pt x="14452" y="36784"/>
                    </a:cubicBezTo>
                    <a:cubicBezTo>
                      <a:pt x="14452" y="51908"/>
                      <a:pt x="44258" y="64169"/>
                      <a:pt x="81026" y="64169"/>
                    </a:cubicBezTo>
                    <a:cubicBezTo>
                      <a:pt x="117794" y="64169"/>
                      <a:pt x="147600" y="51908"/>
                      <a:pt x="147600" y="36784"/>
                    </a:cubicBezTo>
                    <a:cubicBezTo>
                      <a:pt x="147600" y="21660"/>
                      <a:pt x="117794" y="9399"/>
                      <a:pt x="81026" y="9399"/>
                    </a:cubicBezTo>
                    <a:close/>
                    <a:moveTo>
                      <a:pt x="81026" y="0"/>
                    </a:moveTo>
                    <a:lnTo>
                      <a:pt x="112562" y="3288"/>
                    </a:lnTo>
                    <a:lnTo>
                      <a:pt x="138318" y="12256"/>
                    </a:lnTo>
                    <a:lnTo>
                      <a:pt x="155684" y="25560"/>
                    </a:lnTo>
                    <a:lnTo>
                      <a:pt x="162052" y="41855"/>
                    </a:lnTo>
                    <a:lnTo>
                      <a:pt x="162052" y="209225"/>
                    </a:lnTo>
                    <a:lnTo>
                      <a:pt x="155684" y="225521"/>
                    </a:lnTo>
                    <a:lnTo>
                      <a:pt x="138318" y="238824"/>
                    </a:lnTo>
                    <a:lnTo>
                      <a:pt x="112562" y="247792"/>
                    </a:lnTo>
                    <a:cubicBezTo>
                      <a:pt x="102869" y="249909"/>
                      <a:pt x="92212" y="251080"/>
                      <a:pt x="81026" y="251080"/>
                    </a:cubicBezTo>
                    <a:cubicBezTo>
                      <a:pt x="58655" y="251080"/>
                      <a:pt x="38399" y="246398"/>
                      <a:pt x="23735" y="238824"/>
                    </a:cubicBezTo>
                    <a:cubicBezTo>
                      <a:pt x="16403" y="235038"/>
                      <a:pt x="10469" y="230528"/>
                      <a:pt x="6369" y="225521"/>
                    </a:cubicBezTo>
                    <a:cubicBezTo>
                      <a:pt x="2268" y="220513"/>
                      <a:pt x="0" y="215006"/>
                      <a:pt x="0" y="209225"/>
                    </a:cubicBezTo>
                    <a:lnTo>
                      <a:pt x="0" y="41855"/>
                    </a:lnTo>
                    <a:cubicBezTo>
                      <a:pt x="0" y="30293"/>
                      <a:pt x="9071" y="19829"/>
                      <a:pt x="23735" y="12256"/>
                    </a:cubicBezTo>
                    <a:cubicBezTo>
                      <a:pt x="31067" y="8469"/>
                      <a:pt x="39797" y="5405"/>
                      <a:pt x="49490" y="3288"/>
                    </a:cubicBezTo>
                    <a:cubicBezTo>
                      <a:pt x="59184" y="1171"/>
                      <a:pt x="69841" y="0"/>
                      <a:pt x="81026" y="0"/>
                    </a:cubicBezTo>
                    <a:close/>
                  </a:path>
                </a:pathLst>
              </a:custGeom>
              <a:grpFill/>
              <a:ln w="9525" cap="flat" cmpd="sng" algn="ctr">
                <a:noFill/>
                <a:prstDash val="solid"/>
                <a:headEnd type="none" w="med" len="med"/>
                <a:tailEnd type="none" w="med" len="med"/>
              </a:ln>
              <a:effectLst/>
            </p:spPr>
            <p:txBody>
              <a:bodyPr rot="0" spcFirstLastPara="0" vertOverflow="overflow" horzOverflow="overflow" vert="horz" wrap="square" lIns="0" tIns="91440" rIns="0" bIns="0" numCol="1" spcCol="0" rtlCol="0" fromWordArt="0" anchor="ctr" anchorCtr="0" forceAA="0" compatLnSpc="1">
                <a:prstTxWarp prst="textNoShape">
                  <a:avLst/>
                </a:prstTxWarp>
                <a:noAutofit/>
              </a:bodyPr>
              <a:lstStyle/>
              <a:p>
                <a:pPr algn="ctr" defTabSz="932472" fontAlgn="base">
                  <a:spcBef>
                    <a:spcPct val="0"/>
                  </a:spcBef>
                  <a:spcAft>
                    <a:spcPct val="0"/>
                  </a:spcAft>
                  <a:defRPr/>
                </a:pPr>
                <a:endParaRPr lang="en-US" sz="2400" b="1" kern="0">
                  <a:ln>
                    <a:solidFill>
                      <a:prstClr val="white">
                        <a:alpha val="0"/>
                      </a:prstClr>
                    </a:solidFill>
                  </a:ln>
                  <a:solidFill>
                    <a:prstClr val="white"/>
                  </a:solidFill>
                  <a:ea typeface="Segoe UI" panose="020B0502040204020203" pitchFamily="34" charset="0"/>
                  <a:cs typeface="Segoe UI" panose="020B0502040204020203" pitchFamily="34" charset="0"/>
                </a:endParaRPr>
              </a:p>
            </p:txBody>
          </p:sp>
          <p:sp>
            <p:nvSpPr>
              <p:cNvPr id="38" name="Rectangle 44"/>
              <p:cNvSpPr/>
              <p:nvPr/>
            </p:nvSpPr>
            <p:spPr>
              <a:xfrm>
                <a:off x="694626" y="146403"/>
                <a:ext cx="193001" cy="321557"/>
              </a:xfrm>
              <a:prstGeom prst="rect">
                <a:avLst/>
              </a:prstGeom>
              <a:grpFill/>
            </p:spPr>
            <p:txBody>
              <a:bodyPr wrap="none">
                <a:spAutoFit/>
              </a:bodyPr>
              <a:lstStyle/>
              <a:p>
                <a:pPr algn="ctr"/>
                <a:endParaRPr lang="en-US" sz="1400">
                  <a:solidFill>
                    <a:srgbClr val="FFFFFF"/>
                  </a:solidFill>
                  <a:cs typeface="Segoe UI Light" panose="020B0502040204020203" pitchFamily="34" charset="0"/>
                </a:endParaRPr>
              </a:p>
            </p:txBody>
          </p:sp>
        </p:grpSp>
        <p:sp>
          <p:nvSpPr>
            <p:cNvPr id="25" name="Plus 57"/>
            <p:cNvSpPr/>
            <p:nvPr/>
          </p:nvSpPr>
          <p:spPr bwMode="auto">
            <a:xfrm>
              <a:off x="7440033" y="4517943"/>
              <a:ext cx="491213" cy="491213"/>
            </a:xfrm>
            <a:prstGeom prst="mathPlus">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6" name="Plus 58"/>
            <p:cNvSpPr/>
            <p:nvPr/>
          </p:nvSpPr>
          <p:spPr bwMode="auto">
            <a:xfrm>
              <a:off x="8803995" y="4517943"/>
              <a:ext cx="491213" cy="491213"/>
            </a:xfrm>
            <a:prstGeom prst="mathPlus">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7" name="Plus 59"/>
            <p:cNvSpPr/>
            <p:nvPr/>
          </p:nvSpPr>
          <p:spPr bwMode="auto">
            <a:xfrm>
              <a:off x="10178871" y="4517943"/>
              <a:ext cx="491213" cy="491213"/>
            </a:xfrm>
            <a:prstGeom prst="mathPlus">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8" name="Rounded Rectangle 60"/>
            <p:cNvSpPr/>
            <p:nvPr/>
          </p:nvSpPr>
          <p:spPr bwMode="auto">
            <a:xfrm>
              <a:off x="6268924" y="3196910"/>
              <a:ext cx="5429590" cy="2710543"/>
            </a:xfrm>
            <a:prstGeom prst="roundRect">
              <a:avLst/>
            </a:prstGeom>
            <a:noFill/>
            <a:ln w="57150">
              <a:solidFill>
                <a:srgbClr val="174DA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9" name="Rectangle 99"/>
            <p:cNvSpPr/>
            <p:nvPr/>
          </p:nvSpPr>
          <p:spPr>
            <a:xfrm>
              <a:off x="6501160" y="4488088"/>
              <a:ext cx="949491" cy="523220"/>
            </a:xfrm>
            <a:prstGeom prst="rect">
              <a:avLst/>
            </a:prstGeom>
          </p:spPr>
          <p:txBody>
            <a:bodyPr wrap="none">
              <a:spAutoFit/>
            </a:bodyPr>
            <a:lstStyle/>
            <a:p>
              <a:pPr algn="ctr"/>
              <a:r>
                <a:rPr lang="en-US" sz="1400">
                  <a:solidFill>
                    <a:srgbClr val="FFFFFF"/>
                  </a:solidFill>
                  <a:latin typeface="+mj-lt"/>
                  <a:cs typeface="Segoe UI Light" panose="020B0502040204020203" pitchFamily="34" charset="0"/>
                </a:rPr>
                <a:t>Customer</a:t>
              </a:r>
              <a:br>
                <a:rPr lang="en-US" sz="1400">
                  <a:solidFill>
                    <a:srgbClr val="FFFFFF"/>
                  </a:solidFill>
                  <a:latin typeface="+mj-lt"/>
                  <a:cs typeface="Segoe UI Light" panose="020B0502040204020203" pitchFamily="34" charset="0"/>
                </a:rPr>
              </a:br>
              <a:r>
                <a:rPr lang="en-US" sz="1400">
                  <a:solidFill>
                    <a:srgbClr val="FFFFFF"/>
                  </a:solidFill>
                  <a:latin typeface="+mj-lt"/>
                  <a:cs typeface="Segoe UI Light" panose="020B0502040204020203" pitchFamily="34" charset="0"/>
                </a:rPr>
                <a:t>1</a:t>
              </a:r>
            </a:p>
          </p:txBody>
        </p:sp>
        <p:sp>
          <p:nvSpPr>
            <p:cNvPr id="30" name="Rectangle 100"/>
            <p:cNvSpPr/>
            <p:nvPr/>
          </p:nvSpPr>
          <p:spPr>
            <a:xfrm>
              <a:off x="7902766" y="4947809"/>
              <a:ext cx="949491" cy="523220"/>
            </a:xfrm>
            <a:prstGeom prst="rect">
              <a:avLst/>
            </a:prstGeom>
          </p:spPr>
          <p:txBody>
            <a:bodyPr wrap="none">
              <a:spAutoFit/>
            </a:bodyPr>
            <a:lstStyle/>
            <a:p>
              <a:pPr algn="ctr"/>
              <a:r>
                <a:rPr lang="en-US" sz="1400">
                  <a:solidFill>
                    <a:srgbClr val="FFFFFF"/>
                  </a:solidFill>
                  <a:latin typeface="+mj-lt"/>
                  <a:cs typeface="Segoe UI Light" panose="020B0502040204020203" pitchFamily="34" charset="0"/>
                </a:rPr>
                <a:t>Customer</a:t>
              </a:r>
              <a:br>
                <a:rPr lang="en-US" sz="1400">
                  <a:solidFill>
                    <a:srgbClr val="FFFFFF"/>
                  </a:solidFill>
                  <a:latin typeface="+mj-lt"/>
                  <a:cs typeface="Segoe UI Light" panose="020B0502040204020203" pitchFamily="34" charset="0"/>
                </a:rPr>
              </a:br>
              <a:r>
                <a:rPr lang="en-US" sz="1400">
                  <a:solidFill>
                    <a:srgbClr val="FFFFFF"/>
                  </a:solidFill>
                  <a:latin typeface="+mj-lt"/>
                  <a:cs typeface="Segoe UI Light" panose="020B0502040204020203" pitchFamily="34" charset="0"/>
                </a:rPr>
                <a:t>2</a:t>
              </a:r>
            </a:p>
          </p:txBody>
        </p:sp>
        <p:sp>
          <p:nvSpPr>
            <p:cNvPr id="31" name="Rectangle 101"/>
            <p:cNvSpPr/>
            <p:nvPr/>
          </p:nvSpPr>
          <p:spPr>
            <a:xfrm>
              <a:off x="9272241" y="4650618"/>
              <a:ext cx="949491" cy="523220"/>
            </a:xfrm>
            <a:prstGeom prst="rect">
              <a:avLst/>
            </a:prstGeom>
          </p:spPr>
          <p:txBody>
            <a:bodyPr wrap="none">
              <a:spAutoFit/>
            </a:bodyPr>
            <a:lstStyle/>
            <a:p>
              <a:pPr algn="ctr"/>
              <a:r>
                <a:rPr lang="en-US" sz="1400">
                  <a:solidFill>
                    <a:srgbClr val="FFFFFF"/>
                  </a:solidFill>
                  <a:latin typeface="+mj-lt"/>
                  <a:cs typeface="Segoe UI Light" panose="020B0502040204020203" pitchFamily="34" charset="0"/>
                </a:rPr>
                <a:t>Customer</a:t>
              </a:r>
              <a:br>
                <a:rPr lang="en-US" sz="1400">
                  <a:solidFill>
                    <a:srgbClr val="FFFFFF"/>
                  </a:solidFill>
                  <a:latin typeface="+mj-lt"/>
                  <a:cs typeface="Segoe UI Light" panose="020B0502040204020203" pitchFamily="34" charset="0"/>
                </a:rPr>
              </a:br>
              <a:r>
                <a:rPr lang="en-US" sz="1400">
                  <a:solidFill>
                    <a:srgbClr val="FFFFFF"/>
                  </a:solidFill>
                  <a:latin typeface="+mj-lt"/>
                  <a:cs typeface="Segoe UI Light" panose="020B0502040204020203" pitchFamily="34" charset="0"/>
                </a:rPr>
                <a:t>3</a:t>
              </a:r>
            </a:p>
          </p:txBody>
        </p:sp>
        <p:sp>
          <p:nvSpPr>
            <p:cNvPr id="32" name="Rectangle 102"/>
            <p:cNvSpPr/>
            <p:nvPr/>
          </p:nvSpPr>
          <p:spPr>
            <a:xfrm>
              <a:off x="10642256" y="4947809"/>
              <a:ext cx="949491" cy="523220"/>
            </a:xfrm>
            <a:prstGeom prst="rect">
              <a:avLst/>
            </a:prstGeom>
          </p:spPr>
          <p:txBody>
            <a:bodyPr wrap="none">
              <a:spAutoFit/>
            </a:bodyPr>
            <a:lstStyle/>
            <a:p>
              <a:pPr algn="ctr"/>
              <a:r>
                <a:rPr lang="en-US" sz="1400">
                  <a:solidFill>
                    <a:srgbClr val="FFFFFF"/>
                  </a:solidFill>
                  <a:latin typeface="+mj-lt"/>
                  <a:cs typeface="Segoe UI Light" panose="020B0502040204020203" pitchFamily="34" charset="0"/>
                </a:rPr>
                <a:t>Customer</a:t>
              </a:r>
              <a:br>
                <a:rPr lang="en-US" sz="1400">
                  <a:solidFill>
                    <a:srgbClr val="FFFFFF"/>
                  </a:solidFill>
                  <a:latin typeface="+mj-lt"/>
                  <a:cs typeface="Segoe UI Light" panose="020B0502040204020203" pitchFamily="34" charset="0"/>
                </a:rPr>
              </a:br>
              <a:r>
                <a:rPr lang="en-US" sz="1400">
                  <a:solidFill>
                    <a:srgbClr val="FFFFFF"/>
                  </a:solidFill>
                  <a:latin typeface="+mj-lt"/>
                  <a:cs typeface="Segoe UI Light" panose="020B0502040204020203" pitchFamily="34" charset="0"/>
                </a:rPr>
                <a:t>#N</a:t>
              </a:r>
            </a:p>
          </p:txBody>
        </p:sp>
        <p:sp>
          <p:nvSpPr>
            <p:cNvPr id="33" name="TextBox 103"/>
            <p:cNvSpPr txBox="1"/>
            <p:nvPr/>
          </p:nvSpPr>
          <p:spPr>
            <a:xfrm>
              <a:off x="10216067" y="5050633"/>
              <a:ext cx="317138" cy="461665"/>
            </a:xfrm>
            <a:prstGeom prst="rect">
              <a:avLst/>
            </a:prstGeom>
            <a:noFill/>
          </p:spPr>
          <p:txBody>
            <a:bodyPr wrap="square" rtlCol="0">
              <a:spAutoFit/>
            </a:bodyPr>
            <a:lstStyle/>
            <a:p>
              <a:r>
                <a:rPr lang="en-US" sz="2400">
                  <a:solidFill>
                    <a:srgbClr val="494949"/>
                  </a:solidFill>
                </a:rPr>
                <a:t>…</a:t>
              </a:r>
            </a:p>
          </p:txBody>
        </p:sp>
        <p:sp>
          <p:nvSpPr>
            <p:cNvPr id="34" name="TextBox 61"/>
            <p:cNvSpPr txBox="1"/>
            <p:nvPr/>
          </p:nvSpPr>
          <p:spPr>
            <a:xfrm>
              <a:off x="7911021" y="3252127"/>
              <a:ext cx="2145396" cy="338554"/>
            </a:xfrm>
            <a:prstGeom prst="rect">
              <a:avLst/>
            </a:prstGeom>
            <a:noFill/>
          </p:spPr>
          <p:txBody>
            <a:bodyPr wrap="none" rtlCol="0">
              <a:spAutoFit/>
            </a:bodyPr>
            <a:lstStyle/>
            <a:p>
              <a:pPr algn="ctr"/>
              <a:r>
                <a:rPr lang="en-US" sz="1600">
                  <a:latin typeface="Segoe UI Semibold" panose="020B0702040204020203" pitchFamily="34" charset="0"/>
                  <a:cs typeface="Segoe UI Semibold" panose="020B0702040204020203" pitchFamily="34" charset="0"/>
                </a:rPr>
                <a:t>Elastic Database Pool</a:t>
              </a:r>
            </a:p>
          </p:txBody>
        </p:sp>
        <p:cxnSp>
          <p:nvCxnSpPr>
            <p:cNvPr id="35" name="Straight Arrow Connector 46"/>
            <p:cNvCxnSpPr/>
            <p:nvPr/>
          </p:nvCxnSpPr>
          <p:spPr>
            <a:xfrm>
              <a:off x="6097623" y="3641314"/>
              <a:ext cx="0" cy="1988666"/>
            </a:xfrm>
            <a:prstGeom prst="straightConnector1">
              <a:avLst/>
            </a:prstGeom>
            <a:ln>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6" name="TextBox 47"/>
            <p:cNvSpPr txBox="1"/>
            <p:nvPr/>
          </p:nvSpPr>
          <p:spPr>
            <a:xfrm rot="16200000">
              <a:off x="4791427" y="4369894"/>
              <a:ext cx="2100983" cy="553998"/>
            </a:xfrm>
            <a:prstGeom prst="rect">
              <a:avLst/>
            </a:prstGeom>
            <a:noFill/>
          </p:spPr>
          <p:txBody>
            <a:bodyPr wrap="square" rtlCol="0">
              <a:spAutoFit/>
            </a:bodyPr>
            <a:lstStyle/>
            <a:p>
              <a:pPr algn="ctr"/>
              <a:r>
                <a:rPr lang="en-US" sz="1500">
                  <a:solidFill>
                    <a:srgbClr val="494949"/>
                  </a:solidFill>
                </a:rPr>
                <a:t>Databases consume resources as needed</a:t>
              </a:r>
            </a:p>
          </p:txBody>
        </p:sp>
      </p:grpSp>
      <p:sp>
        <p:nvSpPr>
          <p:cNvPr id="45" name="Slide Number Placeholder 3">
            <a:extLst>
              <a:ext uri="{FF2B5EF4-FFF2-40B4-BE49-F238E27FC236}">
                <a16:creationId xmlns:a16="http://schemas.microsoft.com/office/drawing/2014/main" id="{82082B71-030B-4EF3-9CA1-015260702A0D}"/>
              </a:ext>
            </a:extLst>
          </p:cNvPr>
          <p:cNvSpPr txBox="1">
            <a:spLocks/>
          </p:cNvSpPr>
          <p:nvPr/>
        </p:nvSpPr>
        <p:spPr>
          <a:xfrm>
            <a:off x="4680575" y="6622132"/>
            <a:ext cx="2901844" cy="372394"/>
          </a:xfrm>
          <a:prstGeom prst="rect">
            <a:avLst/>
          </a:prstGeom>
        </p:spPr>
        <p:txBody>
          <a:bodyPr lIns="186538" tIns="46634" rIns="186538" bIns="46634" anchor="ctr"/>
          <a:lstStyle>
            <a:defPPr>
              <a:defRPr lang="en-US"/>
            </a:defPPr>
            <a:lvl1pPr marL="0" algn="r" defTabSz="457200" rtl="0" eaLnBrk="1" latinLnBrk="0" hangingPunct="1">
              <a:defRPr sz="800" kern="1200">
                <a:solidFill>
                  <a:srgbClr val="3F3F3F"/>
                </a:solidFill>
                <a:latin typeface="+mn-lt"/>
                <a:ea typeface="+mn-ea"/>
                <a:cs typeface="Segoe Pro Light"/>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defRPr/>
            </a:pPr>
            <a:r>
              <a:rPr lang="en-US" sz="1100">
                <a:latin typeface="Segoe" panose="020B0502040504020203" pitchFamily="34" charset="0"/>
              </a:rPr>
              <a:t>Microsoft Confidential</a:t>
            </a:r>
          </a:p>
        </p:txBody>
      </p:sp>
    </p:spTree>
    <p:extLst>
      <p:ext uri="{BB962C8B-B14F-4D97-AF65-F5344CB8AC3E}">
        <p14:creationId xmlns:p14="http://schemas.microsoft.com/office/powerpoint/2010/main" val="219160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75397" y="1217842"/>
            <a:ext cx="4682143" cy="5032147"/>
          </a:xfrm>
        </p:spPr>
        <p:txBody>
          <a:bodyPr/>
          <a:lstStyle/>
          <a:p>
            <a:pPr>
              <a:spcAft>
                <a:spcPts val="612"/>
              </a:spcAft>
            </a:pPr>
            <a:endParaRPr lang="en-US" sz="2000">
              <a:solidFill>
                <a:srgbClr val="525252"/>
              </a:solidFill>
            </a:endParaRPr>
          </a:p>
          <a:p>
            <a:pPr>
              <a:spcAft>
                <a:spcPts val="612"/>
              </a:spcAft>
            </a:pPr>
            <a:r>
              <a:rPr lang="en-US" sz="2000">
                <a:solidFill>
                  <a:srgbClr val="525252"/>
                </a:solidFill>
              </a:rPr>
              <a:t>An </a:t>
            </a:r>
            <a:r>
              <a:rPr lang="en-US" sz="2000" err="1">
                <a:solidFill>
                  <a:srgbClr val="525252"/>
                </a:solidFill>
              </a:rPr>
              <a:t>eDTU</a:t>
            </a:r>
            <a:r>
              <a:rPr lang="en-US" sz="2000">
                <a:solidFill>
                  <a:srgbClr val="525252"/>
                </a:solidFill>
              </a:rPr>
              <a:t> is a unit of measure of the set of resources (DTUs) that can be shared between a set of databases on an Azure SQL server - called an elastic pool.</a:t>
            </a:r>
          </a:p>
          <a:p>
            <a:pPr>
              <a:spcAft>
                <a:spcPts val="612"/>
              </a:spcAft>
            </a:pPr>
            <a:r>
              <a:rPr lang="en-US" sz="2000"/>
              <a:t>Elastic pools provide a simple cost effective solution to manage the performance goals for multiple databases that have widely varying and unpredictable usage patterns</a:t>
            </a:r>
          </a:p>
          <a:p>
            <a:pPr>
              <a:spcAft>
                <a:spcPts val="612"/>
              </a:spcAft>
            </a:pPr>
            <a:r>
              <a:rPr lang="en-US" sz="2000"/>
              <a:t>A pool is given a set number of </a:t>
            </a:r>
            <a:r>
              <a:rPr lang="en-US" sz="2000" err="1"/>
              <a:t>eDTUs</a:t>
            </a:r>
            <a:r>
              <a:rPr lang="en-US" sz="2000"/>
              <a:t>, for a set price. Within the elastic pool, individual databases are given the flexibility to auto-scale within the configured boundaries</a:t>
            </a:r>
          </a:p>
        </p:txBody>
      </p:sp>
      <p:sp>
        <p:nvSpPr>
          <p:cNvPr id="2" name="Title 1"/>
          <p:cNvSpPr>
            <a:spLocks noGrp="1"/>
          </p:cNvSpPr>
          <p:nvPr>
            <p:ph type="title"/>
          </p:nvPr>
        </p:nvSpPr>
        <p:spPr>
          <a:xfrm>
            <a:off x="283328" y="203168"/>
            <a:ext cx="11889564" cy="917575"/>
          </a:xfrm>
        </p:spPr>
        <p:txBody>
          <a:bodyPr vert="horz" wrap="square" lIns="146304" tIns="91440" rIns="146304" bIns="91440" rtlCol="0" anchor="t">
            <a:noAutofit/>
          </a:bodyPr>
          <a:lstStyle/>
          <a:p>
            <a:r>
              <a:rPr lang="en-US" sz="4488">
                <a:solidFill>
                  <a:srgbClr val="0078D7"/>
                </a:solidFill>
              </a:rPr>
              <a:t>Elastic Database Transaction Unit – </a:t>
            </a:r>
            <a:r>
              <a:rPr lang="en-US" sz="4488" err="1">
                <a:solidFill>
                  <a:srgbClr val="0078D7"/>
                </a:solidFill>
              </a:rPr>
              <a:t>eDTUs</a:t>
            </a:r>
            <a:endParaRPr lang="en-US" sz="4488">
              <a:solidFill>
                <a:srgbClr val="0078D7"/>
              </a:solidFill>
            </a:endParaRPr>
          </a:p>
        </p:txBody>
      </p:sp>
      <p:pic>
        <p:nvPicPr>
          <p:cNvPr id="6" name="Picture 5"/>
          <p:cNvPicPr>
            <a:picLocks noChangeAspect="1"/>
          </p:cNvPicPr>
          <p:nvPr/>
        </p:nvPicPr>
        <p:blipFill>
          <a:blip r:embed="rId3"/>
          <a:stretch>
            <a:fillRect/>
          </a:stretch>
        </p:blipFill>
        <p:spPr>
          <a:xfrm>
            <a:off x="5456237" y="3421062"/>
            <a:ext cx="5943600" cy="2681287"/>
          </a:xfrm>
          <a:prstGeom prst="rect">
            <a:avLst/>
          </a:prstGeom>
        </p:spPr>
      </p:pic>
      <p:sp>
        <p:nvSpPr>
          <p:cNvPr id="5" name="Slide Number Placeholder 3">
            <a:extLst>
              <a:ext uri="{FF2B5EF4-FFF2-40B4-BE49-F238E27FC236}">
                <a16:creationId xmlns:a16="http://schemas.microsoft.com/office/drawing/2014/main" id="{7A691949-E1AA-400B-ACF1-EF16959BCBA0}"/>
              </a:ext>
            </a:extLst>
          </p:cNvPr>
          <p:cNvSpPr txBox="1">
            <a:spLocks/>
          </p:cNvSpPr>
          <p:nvPr/>
        </p:nvSpPr>
        <p:spPr>
          <a:xfrm>
            <a:off x="4680575" y="6622132"/>
            <a:ext cx="2901844" cy="372394"/>
          </a:xfrm>
          <a:prstGeom prst="rect">
            <a:avLst/>
          </a:prstGeom>
        </p:spPr>
        <p:txBody>
          <a:bodyPr lIns="186538" tIns="46634" rIns="186538" bIns="46634" anchor="ctr"/>
          <a:lstStyle>
            <a:defPPr>
              <a:defRPr lang="en-US"/>
            </a:defPPr>
            <a:lvl1pPr marL="0" algn="r" defTabSz="457200" rtl="0" eaLnBrk="1" latinLnBrk="0" hangingPunct="1">
              <a:defRPr sz="800" kern="1200">
                <a:solidFill>
                  <a:srgbClr val="3F3F3F"/>
                </a:solidFill>
                <a:latin typeface="+mn-lt"/>
                <a:ea typeface="+mn-ea"/>
                <a:cs typeface="Segoe Pro Light"/>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defRPr/>
            </a:pPr>
            <a:r>
              <a:rPr lang="en-US" sz="1100">
                <a:latin typeface="Segoe" panose="020B0502040504020203" pitchFamily="34" charset="0"/>
              </a:rPr>
              <a:t>Microsoft Confidential</a:t>
            </a:r>
          </a:p>
        </p:txBody>
      </p:sp>
    </p:spTree>
    <p:extLst>
      <p:ext uri="{BB962C8B-B14F-4D97-AF65-F5344CB8AC3E}">
        <p14:creationId xmlns:p14="http://schemas.microsoft.com/office/powerpoint/2010/main" val="3026839613"/>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dirty="0">
              <a:solidFill>
                <a:schemeClr val="accent3"/>
              </a:solidFill>
            </a:endParaRPr>
          </a:p>
        </p:txBody>
      </p:sp>
      <p:pic>
        <p:nvPicPr>
          <p:cNvPr id="2" name="Picture 1">
            <a:extLst>
              <a:ext uri="{FF2B5EF4-FFF2-40B4-BE49-F238E27FC236}">
                <a16:creationId xmlns:a16="http://schemas.microsoft.com/office/drawing/2014/main" id="{F56A717D-CC87-4FE5-854C-0DE0006FA784}"/>
              </a:ext>
            </a:extLst>
          </p:cNvPr>
          <p:cNvPicPr>
            <a:picLocks noChangeAspect="1"/>
          </p:cNvPicPr>
          <p:nvPr/>
        </p:nvPicPr>
        <p:blipFill>
          <a:blip r:embed="rId3"/>
          <a:stretch>
            <a:fillRect/>
          </a:stretch>
        </p:blipFill>
        <p:spPr>
          <a:xfrm>
            <a:off x="0" y="0"/>
            <a:ext cx="12315005" cy="6994525"/>
          </a:xfrm>
          <a:prstGeom prst="rect">
            <a:avLst/>
          </a:prstGeom>
        </p:spPr>
      </p:pic>
      <p:pic>
        <p:nvPicPr>
          <p:cNvPr id="3" name="Picture 2">
            <a:extLst>
              <a:ext uri="{FF2B5EF4-FFF2-40B4-BE49-F238E27FC236}">
                <a16:creationId xmlns:a16="http://schemas.microsoft.com/office/drawing/2014/main" id="{C4ED9317-D690-48F3-827E-0CD5BE6C7B85}"/>
              </a:ext>
            </a:extLst>
          </p:cNvPr>
          <p:cNvPicPr>
            <a:picLocks noChangeAspect="1"/>
          </p:cNvPicPr>
          <p:nvPr/>
        </p:nvPicPr>
        <p:blipFill>
          <a:blip r:embed="rId4"/>
          <a:stretch>
            <a:fillRect/>
          </a:stretch>
        </p:blipFill>
        <p:spPr>
          <a:xfrm>
            <a:off x="-1" y="1688"/>
            <a:ext cx="12436475" cy="6991148"/>
          </a:xfrm>
          <a:prstGeom prst="rect">
            <a:avLst/>
          </a:prstGeom>
        </p:spPr>
      </p:pic>
    </p:spTree>
    <p:extLst>
      <p:ext uri="{BB962C8B-B14F-4D97-AF65-F5344CB8AC3E}">
        <p14:creationId xmlns:p14="http://schemas.microsoft.com/office/powerpoint/2010/main" val="1706405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dirty="0">
              <a:solidFill>
                <a:schemeClr val="accent3"/>
              </a:solidFill>
            </a:endParaRPr>
          </a:p>
        </p:txBody>
      </p:sp>
      <p:pic>
        <p:nvPicPr>
          <p:cNvPr id="2" name="Picture 1">
            <a:extLst>
              <a:ext uri="{FF2B5EF4-FFF2-40B4-BE49-F238E27FC236}">
                <a16:creationId xmlns:a16="http://schemas.microsoft.com/office/drawing/2014/main" id="{F56A717D-CC87-4FE5-854C-0DE0006FA784}"/>
              </a:ext>
            </a:extLst>
          </p:cNvPr>
          <p:cNvPicPr>
            <a:picLocks noChangeAspect="1"/>
          </p:cNvPicPr>
          <p:nvPr/>
        </p:nvPicPr>
        <p:blipFill>
          <a:blip r:embed="rId3"/>
          <a:stretch>
            <a:fillRect/>
          </a:stretch>
        </p:blipFill>
        <p:spPr>
          <a:xfrm>
            <a:off x="0" y="0"/>
            <a:ext cx="12315005" cy="6994525"/>
          </a:xfrm>
          <a:prstGeom prst="rect">
            <a:avLst/>
          </a:prstGeom>
        </p:spPr>
      </p:pic>
      <p:pic>
        <p:nvPicPr>
          <p:cNvPr id="3" name="Picture 2">
            <a:extLst>
              <a:ext uri="{FF2B5EF4-FFF2-40B4-BE49-F238E27FC236}">
                <a16:creationId xmlns:a16="http://schemas.microsoft.com/office/drawing/2014/main" id="{C4ED9317-D690-48F3-827E-0CD5BE6C7B85}"/>
              </a:ext>
            </a:extLst>
          </p:cNvPr>
          <p:cNvPicPr>
            <a:picLocks noChangeAspect="1"/>
          </p:cNvPicPr>
          <p:nvPr/>
        </p:nvPicPr>
        <p:blipFill>
          <a:blip r:embed="rId4"/>
          <a:stretch>
            <a:fillRect/>
          </a:stretch>
        </p:blipFill>
        <p:spPr>
          <a:xfrm>
            <a:off x="-1" y="1688"/>
            <a:ext cx="12436475" cy="6991148"/>
          </a:xfrm>
          <a:prstGeom prst="rect">
            <a:avLst/>
          </a:prstGeom>
        </p:spPr>
      </p:pic>
      <p:pic>
        <p:nvPicPr>
          <p:cNvPr id="5" name="Picture 4">
            <a:extLst>
              <a:ext uri="{FF2B5EF4-FFF2-40B4-BE49-F238E27FC236}">
                <a16:creationId xmlns:a16="http://schemas.microsoft.com/office/drawing/2014/main" id="{F0368876-D323-4DB9-86A2-CEFBA01452E7}"/>
              </a:ext>
            </a:extLst>
          </p:cNvPr>
          <p:cNvPicPr>
            <a:picLocks noChangeAspect="1"/>
          </p:cNvPicPr>
          <p:nvPr/>
        </p:nvPicPr>
        <p:blipFill>
          <a:blip r:embed="rId5"/>
          <a:stretch>
            <a:fillRect/>
          </a:stretch>
        </p:blipFill>
        <p:spPr>
          <a:xfrm>
            <a:off x="-1" y="14582"/>
            <a:ext cx="12436475" cy="6965360"/>
          </a:xfrm>
          <a:prstGeom prst="rect">
            <a:avLst/>
          </a:prstGeom>
        </p:spPr>
      </p:pic>
    </p:spTree>
    <p:extLst>
      <p:ext uri="{BB962C8B-B14F-4D97-AF65-F5344CB8AC3E}">
        <p14:creationId xmlns:p14="http://schemas.microsoft.com/office/powerpoint/2010/main" val="1263708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dirty="0">
              <a:solidFill>
                <a:schemeClr val="accent3"/>
              </a:solidFill>
            </a:endParaRPr>
          </a:p>
        </p:txBody>
      </p:sp>
      <p:pic>
        <p:nvPicPr>
          <p:cNvPr id="2" name="Picture 1">
            <a:extLst>
              <a:ext uri="{FF2B5EF4-FFF2-40B4-BE49-F238E27FC236}">
                <a16:creationId xmlns:a16="http://schemas.microsoft.com/office/drawing/2014/main" id="{F56A717D-CC87-4FE5-854C-0DE0006FA784}"/>
              </a:ext>
            </a:extLst>
          </p:cNvPr>
          <p:cNvPicPr>
            <a:picLocks noChangeAspect="1"/>
          </p:cNvPicPr>
          <p:nvPr/>
        </p:nvPicPr>
        <p:blipFill>
          <a:blip r:embed="rId3"/>
          <a:stretch>
            <a:fillRect/>
          </a:stretch>
        </p:blipFill>
        <p:spPr>
          <a:xfrm>
            <a:off x="0" y="0"/>
            <a:ext cx="12315005" cy="6994525"/>
          </a:xfrm>
          <a:prstGeom prst="rect">
            <a:avLst/>
          </a:prstGeom>
        </p:spPr>
      </p:pic>
    </p:spTree>
    <p:extLst>
      <p:ext uri="{BB962C8B-B14F-4D97-AF65-F5344CB8AC3E}">
        <p14:creationId xmlns:p14="http://schemas.microsoft.com/office/powerpoint/2010/main" val="3133222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Service Tiers</a:t>
            </a:r>
            <a:endParaRPr lang="en-US" sz="4000">
              <a:solidFill>
                <a:schemeClr val="accent3"/>
              </a:solidFill>
            </a:endParaRPr>
          </a:p>
        </p:txBody>
      </p:sp>
      <p:graphicFrame>
        <p:nvGraphicFramePr>
          <p:cNvPr id="5" name="Diagram 4"/>
          <p:cNvGraphicFramePr/>
          <p:nvPr>
            <p:extLst/>
          </p:nvPr>
        </p:nvGraphicFramePr>
        <p:xfrm>
          <a:off x="269239" y="1189495"/>
          <a:ext cx="11653523" cy="52275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31961460"/>
      </p:ext>
    </p:extLst>
  </p:cSld>
  <p:clrMapOvr>
    <a:masterClrMapping/>
  </p:clrMapOvr>
  <mc:AlternateContent xmlns:mc="http://schemas.openxmlformats.org/markup-compatibility/2006" xmlns:p14="http://schemas.microsoft.com/office/powerpoint/2010/main">
    <mc:Choice Requires="p14">
      <p:transition spd="med" p14:dur="700" advTm="78041">
        <p:fade/>
      </p:transition>
    </mc:Choice>
    <mc:Fallback xmlns="">
      <p:transition spd="med" advTm="78041">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Overview of the Performance Model</a:t>
            </a:r>
            <a:endParaRPr lang="en-US" sz="4000">
              <a:solidFill>
                <a:schemeClr val="accent3"/>
              </a:solidFill>
            </a:endParaRPr>
          </a:p>
        </p:txBody>
      </p:sp>
      <p:graphicFrame>
        <p:nvGraphicFramePr>
          <p:cNvPr id="5" name="Table 4"/>
          <p:cNvGraphicFramePr>
            <a:graphicFrameLocks noGrp="1"/>
          </p:cNvGraphicFramePr>
          <p:nvPr>
            <p:extLst/>
          </p:nvPr>
        </p:nvGraphicFramePr>
        <p:xfrm>
          <a:off x="563908" y="1219663"/>
          <a:ext cx="11308659" cy="4985658"/>
        </p:xfrm>
        <a:graphic>
          <a:graphicData uri="http://schemas.openxmlformats.org/drawingml/2006/table">
            <a:tbl>
              <a:tblPr firstRow="1" bandRow="1">
                <a:tableStyleId>{5C22544A-7EE6-4342-B048-85BDC9FD1C3A}</a:tableStyleId>
              </a:tblPr>
              <a:tblGrid>
                <a:gridCol w="1978226">
                  <a:extLst>
                    <a:ext uri="{9D8B030D-6E8A-4147-A177-3AD203B41FA5}">
                      <a16:colId xmlns:a16="http://schemas.microsoft.com/office/drawing/2014/main" val="3085293632"/>
                    </a:ext>
                  </a:extLst>
                </a:gridCol>
                <a:gridCol w="808981">
                  <a:extLst>
                    <a:ext uri="{9D8B030D-6E8A-4147-A177-3AD203B41FA5}">
                      <a16:colId xmlns:a16="http://schemas.microsoft.com/office/drawing/2014/main" val="533758540"/>
                    </a:ext>
                  </a:extLst>
                </a:gridCol>
                <a:gridCol w="868649">
                  <a:extLst>
                    <a:ext uri="{9D8B030D-6E8A-4147-A177-3AD203B41FA5}">
                      <a16:colId xmlns:a16="http://schemas.microsoft.com/office/drawing/2014/main" val="347312837"/>
                    </a:ext>
                  </a:extLst>
                </a:gridCol>
                <a:gridCol w="868649">
                  <a:extLst>
                    <a:ext uri="{9D8B030D-6E8A-4147-A177-3AD203B41FA5}">
                      <a16:colId xmlns:a16="http://schemas.microsoft.com/office/drawing/2014/main" val="286024520"/>
                    </a:ext>
                  </a:extLst>
                </a:gridCol>
                <a:gridCol w="868649">
                  <a:extLst>
                    <a:ext uri="{9D8B030D-6E8A-4147-A177-3AD203B41FA5}">
                      <a16:colId xmlns:a16="http://schemas.microsoft.com/office/drawing/2014/main" val="468110240"/>
                    </a:ext>
                  </a:extLst>
                </a:gridCol>
                <a:gridCol w="868649">
                  <a:extLst>
                    <a:ext uri="{9D8B030D-6E8A-4147-A177-3AD203B41FA5}">
                      <a16:colId xmlns:a16="http://schemas.microsoft.com/office/drawing/2014/main" val="2185847306"/>
                    </a:ext>
                  </a:extLst>
                </a:gridCol>
                <a:gridCol w="868649">
                  <a:extLst>
                    <a:ext uri="{9D8B030D-6E8A-4147-A177-3AD203B41FA5}">
                      <a16:colId xmlns:a16="http://schemas.microsoft.com/office/drawing/2014/main" val="1445567386"/>
                    </a:ext>
                  </a:extLst>
                </a:gridCol>
                <a:gridCol w="868649">
                  <a:extLst>
                    <a:ext uri="{9D8B030D-6E8A-4147-A177-3AD203B41FA5}">
                      <a16:colId xmlns:a16="http://schemas.microsoft.com/office/drawing/2014/main" val="1233952624"/>
                    </a:ext>
                  </a:extLst>
                </a:gridCol>
                <a:gridCol w="868649">
                  <a:extLst>
                    <a:ext uri="{9D8B030D-6E8A-4147-A177-3AD203B41FA5}">
                      <a16:colId xmlns:a16="http://schemas.microsoft.com/office/drawing/2014/main" val="1067795161"/>
                    </a:ext>
                  </a:extLst>
                </a:gridCol>
                <a:gridCol w="868649">
                  <a:extLst>
                    <a:ext uri="{9D8B030D-6E8A-4147-A177-3AD203B41FA5}">
                      <a16:colId xmlns:a16="http://schemas.microsoft.com/office/drawing/2014/main" val="2657499074"/>
                    </a:ext>
                  </a:extLst>
                </a:gridCol>
                <a:gridCol w="786130">
                  <a:extLst>
                    <a:ext uri="{9D8B030D-6E8A-4147-A177-3AD203B41FA5}">
                      <a16:colId xmlns:a16="http://schemas.microsoft.com/office/drawing/2014/main" val="3900371806"/>
                    </a:ext>
                  </a:extLst>
                </a:gridCol>
                <a:gridCol w="786130">
                  <a:extLst>
                    <a:ext uri="{9D8B030D-6E8A-4147-A177-3AD203B41FA5}">
                      <a16:colId xmlns:a16="http://schemas.microsoft.com/office/drawing/2014/main" val="1310324313"/>
                    </a:ext>
                  </a:extLst>
                </a:gridCol>
              </a:tblGrid>
              <a:tr h="772886">
                <a:tc>
                  <a:txBody>
                    <a:bodyPr/>
                    <a:lstStyle/>
                    <a:p>
                      <a:pPr algn="l"/>
                      <a:endParaRPr lang="nl-BE" sz="1600"/>
                    </a:p>
                  </a:txBody>
                  <a:tcPr>
                    <a:noFill/>
                  </a:tcPr>
                </a:tc>
                <a:tc>
                  <a:txBody>
                    <a:bodyPr/>
                    <a:lstStyle/>
                    <a:p>
                      <a:pPr algn="ctr"/>
                      <a:r>
                        <a:rPr lang="nl-BE" sz="1600"/>
                        <a:t>BASIC</a:t>
                      </a:r>
                    </a:p>
                  </a:txBody>
                  <a:tcPr>
                    <a:solidFill>
                      <a:schemeClr val="accent5"/>
                    </a:solidFill>
                  </a:tcPr>
                </a:tc>
                <a:tc gridSpan="4">
                  <a:txBody>
                    <a:bodyPr/>
                    <a:lstStyle/>
                    <a:p>
                      <a:pPr algn="ctr"/>
                      <a:r>
                        <a:rPr lang="nl-BE" sz="1600"/>
                        <a:t>STANDARD</a:t>
                      </a:r>
                    </a:p>
                  </a:txBody>
                  <a:tcPr>
                    <a:solidFill>
                      <a:schemeClr val="accent3"/>
                    </a:solidFill>
                  </a:tcPr>
                </a:tc>
                <a:tc hMerge="1">
                  <a:txBody>
                    <a:bodyPr/>
                    <a:lstStyle/>
                    <a:p>
                      <a:endParaRPr lang="nl-BE"/>
                    </a:p>
                  </a:txBody>
                  <a:tcPr/>
                </a:tc>
                <a:tc hMerge="1">
                  <a:txBody>
                    <a:bodyPr/>
                    <a:lstStyle/>
                    <a:p>
                      <a:endParaRPr lang="nl-BE"/>
                    </a:p>
                  </a:txBody>
                  <a:tcPr/>
                </a:tc>
                <a:tc hMerge="1">
                  <a:txBody>
                    <a:bodyPr/>
                    <a:lstStyle/>
                    <a:p>
                      <a:endParaRPr lang="nl-BE"/>
                    </a:p>
                  </a:txBody>
                  <a:tcPr/>
                </a:tc>
                <a:tc gridSpan="6">
                  <a:txBody>
                    <a:bodyPr/>
                    <a:lstStyle/>
                    <a:p>
                      <a:pPr algn="ctr"/>
                      <a:r>
                        <a:rPr lang="nl-BE" sz="1600"/>
                        <a:t>PREMIUM</a:t>
                      </a:r>
                    </a:p>
                  </a:txBody>
                  <a:tcPr>
                    <a:solidFill>
                      <a:schemeClr val="accent2"/>
                    </a:solidFill>
                  </a:tcPr>
                </a:tc>
                <a:tc hMerge="1">
                  <a:txBody>
                    <a:bodyPr/>
                    <a:lstStyle/>
                    <a:p>
                      <a:endParaRPr lang="nl-BE"/>
                    </a:p>
                  </a:txBody>
                  <a:tcPr/>
                </a:tc>
                <a:tc hMerge="1">
                  <a:txBody>
                    <a:bodyPr/>
                    <a:lstStyle/>
                    <a:p>
                      <a:endParaRPr lang="nl-BE"/>
                    </a:p>
                  </a:txBody>
                  <a:tcPr/>
                </a:tc>
                <a:tc hMerge="1">
                  <a:txBody>
                    <a:bodyPr/>
                    <a:lstStyle/>
                    <a:p>
                      <a:endParaRPr lang="nl-BE"/>
                    </a:p>
                  </a:txBody>
                  <a:tcPr/>
                </a:tc>
                <a:tc hMerge="1">
                  <a:txBody>
                    <a:bodyPr/>
                    <a:lstStyle/>
                    <a:p>
                      <a:endParaRPr lang="nl-BE"/>
                    </a:p>
                  </a:txBody>
                  <a:tcPr/>
                </a:tc>
                <a:tc hMerge="1">
                  <a:txBody>
                    <a:bodyPr/>
                    <a:lstStyle/>
                    <a:p>
                      <a:endParaRPr lang="nl-BE"/>
                    </a:p>
                  </a:txBody>
                  <a:tcPr/>
                </a:tc>
                <a:extLst>
                  <a:ext uri="{0D108BD9-81ED-4DB2-BD59-A6C34878D82A}">
                    <a16:rowId xmlns:a16="http://schemas.microsoft.com/office/drawing/2014/main" val="3079475296"/>
                  </a:ext>
                </a:extLst>
              </a:tr>
              <a:tr h="370114">
                <a:tc>
                  <a:txBody>
                    <a:bodyPr/>
                    <a:lstStyle/>
                    <a:p>
                      <a:pPr algn="l"/>
                      <a:endParaRPr lang="nl-BE" sz="1600"/>
                    </a:p>
                  </a:txBody>
                  <a:tcPr anchor="ctr"/>
                </a:tc>
                <a:tc>
                  <a:txBody>
                    <a:bodyPr/>
                    <a:lstStyle/>
                    <a:p>
                      <a:pPr algn="ctr"/>
                      <a:endParaRPr lang="nl-BE" sz="1600"/>
                    </a:p>
                  </a:txBody>
                  <a:tcPr anchor="ctr"/>
                </a:tc>
                <a:tc>
                  <a:txBody>
                    <a:bodyPr/>
                    <a:lstStyle/>
                    <a:p>
                      <a:pPr algn="ctr"/>
                      <a:r>
                        <a:rPr lang="nl-BE" sz="1600">
                          <a:solidFill>
                            <a:schemeClr val="bg1"/>
                          </a:solidFill>
                        </a:rPr>
                        <a:t>S0</a:t>
                      </a:r>
                    </a:p>
                  </a:txBody>
                  <a:tcPr anchor="ctr">
                    <a:solidFill>
                      <a:schemeClr val="accent3"/>
                    </a:solidFill>
                  </a:tcPr>
                </a:tc>
                <a:tc>
                  <a:txBody>
                    <a:bodyPr/>
                    <a:lstStyle/>
                    <a:p>
                      <a:pPr algn="ctr"/>
                      <a:r>
                        <a:rPr lang="nl-BE" sz="1600">
                          <a:solidFill>
                            <a:schemeClr val="bg1"/>
                          </a:solidFill>
                        </a:rPr>
                        <a:t>S1</a:t>
                      </a:r>
                    </a:p>
                  </a:txBody>
                  <a:tcPr anchor="ctr">
                    <a:solidFill>
                      <a:schemeClr val="accent3"/>
                    </a:solidFill>
                  </a:tcPr>
                </a:tc>
                <a:tc>
                  <a:txBody>
                    <a:bodyPr/>
                    <a:lstStyle/>
                    <a:p>
                      <a:pPr algn="ctr"/>
                      <a:r>
                        <a:rPr lang="nl-BE" sz="1600">
                          <a:solidFill>
                            <a:schemeClr val="bg1"/>
                          </a:solidFill>
                        </a:rPr>
                        <a:t>S2</a:t>
                      </a:r>
                    </a:p>
                  </a:txBody>
                  <a:tcPr anchor="ctr">
                    <a:solidFill>
                      <a:schemeClr val="accent3"/>
                    </a:solidFill>
                  </a:tcPr>
                </a:tc>
                <a:tc>
                  <a:txBody>
                    <a:bodyPr/>
                    <a:lstStyle/>
                    <a:p>
                      <a:pPr algn="ctr"/>
                      <a:r>
                        <a:rPr lang="nl-BE" sz="1600">
                          <a:solidFill>
                            <a:schemeClr val="bg1"/>
                          </a:solidFill>
                        </a:rPr>
                        <a:t>S3</a:t>
                      </a:r>
                    </a:p>
                  </a:txBody>
                  <a:tcPr anchor="ctr">
                    <a:solidFill>
                      <a:schemeClr val="accent3"/>
                    </a:solidFill>
                  </a:tcPr>
                </a:tc>
                <a:tc>
                  <a:txBody>
                    <a:bodyPr/>
                    <a:lstStyle/>
                    <a:p>
                      <a:pPr algn="ctr"/>
                      <a:r>
                        <a:rPr lang="nl-BE" sz="1600">
                          <a:solidFill>
                            <a:schemeClr val="bg1"/>
                          </a:solidFill>
                        </a:rPr>
                        <a:t>P1</a:t>
                      </a:r>
                    </a:p>
                  </a:txBody>
                  <a:tcPr anchor="ctr">
                    <a:solidFill>
                      <a:schemeClr val="accent2"/>
                    </a:solidFill>
                  </a:tcPr>
                </a:tc>
                <a:tc>
                  <a:txBody>
                    <a:bodyPr/>
                    <a:lstStyle/>
                    <a:p>
                      <a:pPr algn="ctr"/>
                      <a:r>
                        <a:rPr lang="nl-BE" sz="1600">
                          <a:solidFill>
                            <a:schemeClr val="bg1"/>
                          </a:solidFill>
                        </a:rPr>
                        <a:t>P2</a:t>
                      </a:r>
                    </a:p>
                  </a:txBody>
                  <a:tcPr anchor="ctr">
                    <a:solidFill>
                      <a:schemeClr val="accent2"/>
                    </a:solidFill>
                  </a:tcPr>
                </a:tc>
                <a:tc>
                  <a:txBody>
                    <a:bodyPr/>
                    <a:lstStyle/>
                    <a:p>
                      <a:pPr algn="ctr"/>
                      <a:r>
                        <a:rPr lang="nl-BE" sz="1600">
                          <a:solidFill>
                            <a:schemeClr val="bg1"/>
                          </a:solidFill>
                        </a:rPr>
                        <a:t>P4</a:t>
                      </a:r>
                    </a:p>
                  </a:txBody>
                  <a:tcPr anchor="ctr">
                    <a:solidFill>
                      <a:schemeClr val="accent2"/>
                    </a:solidFill>
                  </a:tcPr>
                </a:tc>
                <a:tc>
                  <a:txBody>
                    <a:bodyPr/>
                    <a:lstStyle/>
                    <a:p>
                      <a:pPr algn="ctr"/>
                      <a:r>
                        <a:rPr lang="nl-BE" sz="1600">
                          <a:solidFill>
                            <a:schemeClr val="bg1"/>
                          </a:solidFill>
                        </a:rPr>
                        <a:t>P6</a:t>
                      </a:r>
                    </a:p>
                  </a:txBody>
                  <a:tcPr anchor="ctr">
                    <a:solidFill>
                      <a:schemeClr val="accent2"/>
                    </a:solidFill>
                  </a:tcPr>
                </a:tc>
                <a:tc>
                  <a:txBody>
                    <a:bodyPr/>
                    <a:lstStyle/>
                    <a:p>
                      <a:pPr algn="ctr"/>
                      <a:r>
                        <a:rPr lang="nl-BE" sz="1600">
                          <a:solidFill>
                            <a:schemeClr val="bg1"/>
                          </a:solidFill>
                        </a:rPr>
                        <a:t>P11</a:t>
                      </a:r>
                    </a:p>
                  </a:txBody>
                  <a:tcPr anchor="ctr">
                    <a:solidFill>
                      <a:schemeClr val="accent2"/>
                    </a:solidFill>
                  </a:tcPr>
                </a:tc>
                <a:tc>
                  <a:txBody>
                    <a:bodyPr/>
                    <a:lstStyle/>
                    <a:p>
                      <a:pPr algn="ctr"/>
                      <a:r>
                        <a:rPr lang="nl-BE" sz="1600">
                          <a:solidFill>
                            <a:schemeClr val="bg1"/>
                          </a:solidFill>
                        </a:rPr>
                        <a:t>P15</a:t>
                      </a:r>
                    </a:p>
                  </a:txBody>
                  <a:tcPr anchor="ctr">
                    <a:solidFill>
                      <a:schemeClr val="accent2"/>
                    </a:solidFill>
                  </a:tcPr>
                </a:tc>
                <a:extLst>
                  <a:ext uri="{0D108BD9-81ED-4DB2-BD59-A6C34878D82A}">
                    <a16:rowId xmlns:a16="http://schemas.microsoft.com/office/drawing/2014/main" val="1078247116"/>
                  </a:ext>
                </a:extLst>
              </a:tr>
              <a:tr h="370114">
                <a:tc>
                  <a:txBody>
                    <a:bodyPr/>
                    <a:lstStyle/>
                    <a:p>
                      <a:pPr algn="l"/>
                      <a:r>
                        <a:rPr lang="nl-BE" sz="1600"/>
                        <a:t>Max DTUs</a:t>
                      </a:r>
                    </a:p>
                  </a:txBody>
                  <a:tcPr anchor="ctr"/>
                </a:tc>
                <a:tc>
                  <a:txBody>
                    <a:bodyPr/>
                    <a:lstStyle/>
                    <a:p>
                      <a:pPr algn="ctr"/>
                      <a:r>
                        <a:rPr lang="nl-BE" sz="1600"/>
                        <a:t>5</a:t>
                      </a:r>
                    </a:p>
                  </a:txBody>
                  <a:tcPr anchor="ctr"/>
                </a:tc>
                <a:tc>
                  <a:txBody>
                    <a:bodyPr/>
                    <a:lstStyle/>
                    <a:p>
                      <a:pPr algn="ctr"/>
                      <a:r>
                        <a:rPr lang="nl-BE" sz="1600"/>
                        <a:t>10</a:t>
                      </a:r>
                    </a:p>
                  </a:txBody>
                  <a:tcPr anchor="ctr"/>
                </a:tc>
                <a:tc>
                  <a:txBody>
                    <a:bodyPr/>
                    <a:lstStyle/>
                    <a:p>
                      <a:pPr algn="ctr"/>
                      <a:r>
                        <a:rPr lang="nl-BE" sz="1600"/>
                        <a:t>20</a:t>
                      </a:r>
                    </a:p>
                  </a:txBody>
                  <a:tcPr anchor="ctr"/>
                </a:tc>
                <a:tc>
                  <a:txBody>
                    <a:bodyPr/>
                    <a:lstStyle/>
                    <a:p>
                      <a:pPr algn="ctr"/>
                      <a:r>
                        <a:rPr lang="nl-BE" sz="1600"/>
                        <a:t>50</a:t>
                      </a:r>
                    </a:p>
                  </a:txBody>
                  <a:tcPr anchor="ctr"/>
                </a:tc>
                <a:tc>
                  <a:txBody>
                    <a:bodyPr/>
                    <a:lstStyle/>
                    <a:p>
                      <a:pPr algn="ctr"/>
                      <a:r>
                        <a:rPr lang="nl-BE" sz="1600"/>
                        <a:t>100</a:t>
                      </a:r>
                    </a:p>
                  </a:txBody>
                  <a:tcPr anchor="ctr"/>
                </a:tc>
                <a:tc>
                  <a:txBody>
                    <a:bodyPr/>
                    <a:lstStyle/>
                    <a:p>
                      <a:pPr algn="ctr"/>
                      <a:r>
                        <a:rPr lang="nl-BE" sz="1600">
                          <a:effectLst/>
                        </a:rPr>
                        <a:t>125</a:t>
                      </a:r>
                    </a:p>
                  </a:txBody>
                  <a:tcPr anchor="ctr"/>
                </a:tc>
                <a:tc>
                  <a:txBody>
                    <a:bodyPr/>
                    <a:lstStyle/>
                    <a:p>
                      <a:pPr algn="ctr"/>
                      <a:r>
                        <a:rPr lang="nl-BE" sz="1600">
                          <a:effectLst/>
                        </a:rPr>
                        <a:t>250</a:t>
                      </a:r>
                    </a:p>
                  </a:txBody>
                  <a:tcPr anchor="ctr"/>
                </a:tc>
                <a:tc>
                  <a:txBody>
                    <a:bodyPr/>
                    <a:lstStyle/>
                    <a:p>
                      <a:pPr algn="ctr"/>
                      <a:r>
                        <a:rPr lang="nl-BE" sz="1600">
                          <a:effectLst/>
                        </a:rPr>
                        <a:t>500</a:t>
                      </a:r>
                    </a:p>
                  </a:txBody>
                  <a:tcPr anchor="ctr"/>
                </a:tc>
                <a:tc>
                  <a:txBody>
                    <a:bodyPr/>
                    <a:lstStyle/>
                    <a:p>
                      <a:pPr algn="ctr"/>
                      <a:r>
                        <a:rPr lang="nl-BE" sz="1600">
                          <a:effectLst/>
                        </a:rPr>
                        <a:t>1000</a:t>
                      </a:r>
                    </a:p>
                  </a:txBody>
                  <a:tcPr anchor="ctr"/>
                </a:tc>
                <a:tc>
                  <a:txBody>
                    <a:bodyPr/>
                    <a:lstStyle/>
                    <a:p>
                      <a:pPr algn="ctr"/>
                      <a:r>
                        <a:rPr lang="nl-BE" sz="1600">
                          <a:effectLst/>
                        </a:rPr>
                        <a:t>1750</a:t>
                      </a:r>
                    </a:p>
                  </a:txBody>
                  <a:tcPr anchor="ctr"/>
                </a:tc>
                <a:tc>
                  <a:txBody>
                    <a:bodyPr/>
                    <a:lstStyle/>
                    <a:p>
                      <a:pPr algn="ctr"/>
                      <a:r>
                        <a:rPr lang="nl-BE" sz="1600">
                          <a:effectLst/>
                        </a:rPr>
                        <a:t>4000</a:t>
                      </a:r>
                    </a:p>
                  </a:txBody>
                  <a:tcPr anchor="ctr"/>
                </a:tc>
                <a:extLst>
                  <a:ext uri="{0D108BD9-81ED-4DB2-BD59-A6C34878D82A}">
                    <a16:rowId xmlns:a16="http://schemas.microsoft.com/office/drawing/2014/main" val="3677205313"/>
                  </a:ext>
                </a:extLst>
              </a:tr>
              <a:tr h="381000">
                <a:tc>
                  <a:txBody>
                    <a:bodyPr/>
                    <a:lstStyle/>
                    <a:p>
                      <a:pPr algn="l"/>
                      <a:r>
                        <a:rPr lang="nl-BE" sz="1600"/>
                        <a:t>Max</a:t>
                      </a:r>
                      <a:r>
                        <a:rPr lang="nl-BE" sz="1600" baseline="0"/>
                        <a:t> database size</a:t>
                      </a:r>
                      <a:endParaRPr lang="nl-BE" sz="1600"/>
                    </a:p>
                  </a:txBody>
                  <a:tcPr anchor="ctr"/>
                </a:tc>
                <a:tc>
                  <a:txBody>
                    <a:bodyPr/>
                    <a:lstStyle/>
                    <a:p>
                      <a:pPr algn="ctr"/>
                      <a:r>
                        <a:rPr lang="nl-BE" sz="1600"/>
                        <a:t>2 GB</a:t>
                      </a:r>
                    </a:p>
                  </a:txBody>
                  <a:tcPr anchor="ctr"/>
                </a:tc>
                <a:tc>
                  <a:txBody>
                    <a:bodyPr/>
                    <a:lstStyle/>
                    <a:p>
                      <a:pPr algn="ctr"/>
                      <a:r>
                        <a:rPr lang="nl-BE" sz="1600"/>
                        <a:t>250</a:t>
                      </a:r>
                      <a:r>
                        <a:rPr lang="nl-BE" sz="1600" baseline="0"/>
                        <a:t> GB</a:t>
                      </a:r>
                      <a:endParaRPr lang="nl-BE" sz="1600"/>
                    </a:p>
                  </a:txBody>
                  <a:tcPr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nl-BE" sz="1600"/>
                        <a:t>250</a:t>
                      </a:r>
                      <a:r>
                        <a:rPr lang="nl-BE" sz="1600" baseline="0"/>
                        <a:t> GB</a:t>
                      </a:r>
                      <a:endParaRPr lang="nl-BE" sz="1600"/>
                    </a:p>
                  </a:txBody>
                  <a:tcPr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nl-BE" sz="1600"/>
                        <a:t>250</a:t>
                      </a:r>
                      <a:r>
                        <a:rPr lang="nl-BE" sz="1600" baseline="0"/>
                        <a:t> GB</a:t>
                      </a:r>
                      <a:endParaRPr lang="nl-BE" sz="1600"/>
                    </a:p>
                  </a:txBody>
                  <a:tcPr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nl-BE" sz="1600"/>
                        <a:t>250</a:t>
                      </a:r>
                      <a:r>
                        <a:rPr lang="nl-BE" sz="1600" baseline="0"/>
                        <a:t> GB</a:t>
                      </a:r>
                      <a:endParaRPr lang="nl-BE" sz="1600"/>
                    </a:p>
                  </a:txBody>
                  <a:tcPr anchor="ctr"/>
                </a:tc>
                <a:tc>
                  <a:txBody>
                    <a:bodyPr/>
                    <a:lstStyle/>
                    <a:p>
                      <a:pPr algn="ctr"/>
                      <a:r>
                        <a:rPr lang="nl-BE" sz="1600">
                          <a:effectLst/>
                        </a:rPr>
                        <a:t>500 GB</a:t>
                      </a:r>
                    </a:p>
                  </a:txBody>
                  <a:tcPr anchor="ctr"/>
                </a:tc>
                <a:tc>
                  <a:txBody>
                    <a:bodyPr/>
                    <a:lstStyle/>
                    <a:p>
                      <a:pPr algn="ctr"/>
                      <a:r>
                        <a:rPr lang="nl-BE" sz="1600">
                          <a:effectLst/>
                        </a:rPr>
                        <a:t>500 GB</a:t>
                      </a:r>
                    </a:p>
                  </a:txBody>
                  <a:tcPr anchor="ctr"/>
                </a:tc>
                <a:tc>
                  <a:txBody>
                    <a:bodyPr/>
                    <a:lstStyle/>
                    <a:p>
                      <a:pPr algn="ctr"/>
                      <a:r>
                        <a:rPr lang="nl-BE" sz="1600">
                          <a:effectLst/>
                        </a:rPr>
                        <a:t>500 GB</a:t>
                      </a:r>
                    </a:p>
                  </a:txBody>
                  <a:tcPr anchor="ctr"/>
                </a:tc>
                <a:tc>
                  <a:txBody>
                    <a:bodyPr/>
                    <a:lstStyle/>
                    <a:p>
                      <a:pPr algn="ctr"/>
                      <a:r>
                        <a:rPr lang="nl-BE" sz="1600">
                          <a:effectLst/>
                        </a:rPr>
                        <a:t>500 GB</a:t>
                      </a:r>
                    </a:p>
                  </a:txBody>
                  <a:tcPr anchor="ctr"/>
                </a:tc>
                <a:tc>
                  <a:txBody>
                    <a:bodyPr/>
                    <a:lstStyle/>
                    <a:p>
                      <a:pPr algn="ctr"/>
                      <a:r>
                        <a:rPr lang="nl-BE" sz="1600">
                          <a:effectLst/>
                        </a:rPr>
                        <a:t>4 TB</a:t>
                      </a:r>
                    </a:p>
                  </a:txBody>
                  <a:tcPr anchor="ctr"/>
                </a:tc>
                <a:tc>
                  <a:txBody>
                    <a:bodyPr/>
                    <a:lstStyle/>
                    <a:p>
                      <a:pPr algn="ctr"/>
                      <a:r>
                        <a:rPr lang="nl-BE" sz="1600">
                          <a:effectLst/>
                        </a:rPr>
                        <a:t>4 TB</a:t>
                      </a:r>
                    </a:p>
                  </a:txBody>
                  <a:tcPr anchor="ctr"/>
                </a:tc>
                <a:extLst>
                  <a:ext uri="{0D108BD9-81ED-4DB2-BD59-A6C34878D82A}">
                    <a16:rowId xmlns:a16="http://schemas.microsoft.com/office/drawing/2014/main" val="2615990384"/>
                  </a:ext>
                </a:extLst>
              </a:tr>
              <a:tr h="772886">
                <a:tc>
                  <a:txBody>
                    <a:bodyPr/>
                    <a:lstStyle/>
                    <a:p>
                      <a:pPr algn="l"/>
                      <a:r>
                        <a:rPr lang="nl-BE" sz="1600"/>
                        <a:t>Max in-memory OLTP storage</a:t>
                      </a:r>
                    </a:p>
                  </a:txBody>
                  <a:tcPr anchor="ctr"/>
                </a:tc>
                <a:tc>
                  <a:txBody>
                    <a:bodyPr/>
                    <a:lstStyle/>
                    <a:p>
                      <a:pPr algn="ctr"/>
                      <a:r>
                        <a:rPr lang="nl-BE" sz="1600"/>
                        <a:t>N/A</a:t>
                      </a:r>
                    </a:p>
                  </a:txBody>
                  <a:tcPr anchor="ctr"/>
                </a:tc>
                <a:tc>
                  <a:txBody>
                    <a:bodyPr/>
                    <a:lstStyle/>
                    <a:p>
                      <a:pPr algn="ctr"/>
                      <a:r>
                        <a:rPr lang="nl-BE" sz="1600"/>
                        <a:t>N/A</a:t>
                      </a:r>
                    </a:p>
                  </a:txBody>
                  <a:tcPr anchor="ctr"/>
                </a:tc>
                <a:tc>
                  <a:txBody>
                    <a:bodyPr/>
                    <a:lstStyle/>
                    <a:p>
                      <a:pPr algn="ctr"/>
                      <a:r>
                        <a:rPr lang="nl-BE" sz="1600"/>
                        <a:t>N/A</a:t>
                      </a:r>
                    </a:p>
                  </a:txBody>
                  <a:tcPr anchor="ctr"/>
                </a:tc>
                <a:tc>
                  <a:txBody>
                    <a:bodyPr/>
                    <a:lstStyle/>
                    <a:p>
                      <a:pPr algn="ctr"/>
                      <a:r>
                        <a:rPr lang="nl-BE" sz="1600"/>
                        <a:t>N/A</a:t>
                      </a:r>
                    </a:p>
                  </a:txBody>
                  <a:tcPr anchor="ctr"/>
                </a:tc>
                <a:tc>
                  <a:txBody>
                    <a:bodyPr/>
                    <a:lstStyle/>
                    <a:p>
                      <a:pPr algn="ctr"/>
                      <a:r>
                        <a:rPr lang="nl-BE" sz="1600"/>
                        <a:t>N/A</a:t>
                      </a:r>
                    </a:p>
                  </a:txBody>
                  <a:tcPr anchor="ctr"/>
                </a:tc>
                <a:tc>
                  <a:txBody>
                    <a:bodyPr/>
                    <a:lstStyle/>
                    <a:p>
                      <a:pPr algn="ctr"/>
                      <a:r>
                        <a:rPr lang="nl-BE" sz="1600">
                          <a:effectLst/>
                        </a:rPr>
                        <a:t>1 GB</a:t>
                      </a:r>
                    </a:p>
                  </a:txBody>
                  <a:tcPr anchor="ctr"/>
                </a:tc>
                <a:tc>
                  <a:txBody>
                    <a:bodyPr/>
                    <a:lstStyle/>
                    <a:p>
                      <a:pPr algn="ctr"/>
                      <a:r>
                        <a:rPr lang="nl-BE" sz="1600">
                          <a:effectLst/>
                        </a:rPr>
                        <a:t>2 GB</a:t>
                      </a:r>
                    </a:p>
                  </a:txBody>
                  <a:tcPr anchor="ctr"/>
                </a:tc>
                <a:tc>
                  <a:txBody>
                    <a:bodyPr/>
                    <a:lstStyle/>
                    <a:p>
                      <a:pPr algn="ctr"/>
                      <a:r>
                        <a:rPr lang="nl-BE" sz="1600">
                          <a:effectLst/>
                        </a:rPr>
                        <a:t>4 GB</a:t>
                      </a:r>
                    </a:p>
                  </a:txBody>
                  <a:tcPr anchor="ctr"/>
                </a:tc>
                <a:tc>
                  <a:txBody>
                    <a:bodyPr/>
                    <a:lstStyle/>
                    <a:p>
                      <a:pPr algn="ctr"/>
                      <a:r>
                        <a:rPr lang="nl-BE" sz="1600">
                          <a:effectLst/>
                        </a:rPr>
                        <a:t>8 GB</a:t>
                      </a:r>
                    </a:p>
                  </a:txBody>
                  <a:tcPr anchor="ctr"/>
                </a:tc>
                <a:tc>
                  <a:txBody>
                    <a:bodyPr/>
                    <a:lstStyle/>
                    <a:p>
                      <a:pPr algn="ctr"/>
                      <a:r>
                        <a:rPr lang="nl-BE" sz="1600">
                          <a:effectLst/>
                        </a:rPr>
                        <a:t>14 GB</a:t>
                      </a:r>
                    </a:p>
                  </a:txBody>
                  <a:tcPr anchor="ctr"/>
                </a:tc>
                <a:tc>
                  <a:txBody>
                    <a:bodyPr/>
                    <a:lstStyle/>
                    <a:p>
                      <a:pPr algn="ctr"/>
                      <a:r>
                        <a:rPr lang="nl-BE" sz="1600">
                          <a:effectLst/>
                        </a:rPr>
                        <a:t>32 GB</a:t>
                      </a:r>
                    </a:p>
                  </a:txBody>
                  <a:tcPr anchor="ctr"/>
                </a:tc>
                <a:extLst>
                  <a:ext uri="{0D108BD9-81ED-4DB2-BD59-A6C34878D82A}">
                    <a16:rowId xmlns:a16="http://schemas.microsoft.com/office/drawing/2014/main" val="415442097"/>
                  </a:ext>
                </a:extLst>
              </a:tr>
              <a:tr h="772886">
                <a:tc>
                  <a:txBody>
                    <a:bodyPr/>
                    <a:lstStyle/>
                    <a:p>
                      <a:pPr algn="l"/>
                      <a:r>
                        <a:rPr lang="nl-BE" sz="1600"/>
                        <a:t>Max concurrent workers</a:t>
                      </a:r>
                    </a:p>
                  </a:txBody>
                  <a:tcPr anchor="ctr"/>
                </a:tc>
                <a:tc>
                  <a:txBody>
                    <a:bodyPr/>
                    <a:lstStyle/>
                    <a:p>
                      <a:pPr algn="ctr"/>
                      <a:r>
                        <a:rPr lang="nl-BE" sz="1600"/>
                        <a:t>30</a:t>
                      </a:r>
                    </a:p>
                  </a:txBody>
                  <a:tcPr anchor="ctr"/>
                </a:tc>
                <a:tc>
                  <a:txBody>
                    <a:bodyPr/>
                    <a:lstStyle/>
                    <a:p>
                      <a:pPr algn="ctr"/>
                      <a:r>
                        <a:rPr lang="nl-BE" sz="1600"/>
                        <a:t>60</a:t>
                      </a:r>
                    </a:p>
                  </a:txBody>
                  <a:tcPr anchor="ctr"/>
                </a:tc>
                <a:tc>
                  <a:txBody>
                    <a:bodyPr/>
                    <a:lstStyle/>
                    <a:p>
                      <a:pPr algn="ctr"/>
                      <a:r>
                        <a:rPr lang="nl-BE" sz="1600"/>
                        <a:t>90</a:t>
                      </a:r>
                    </a:p>
                  </a:txBody>
                  <a:tcPr anchor="ctr"/>
                </a:tc>
                <a:tc>
                  <a:txBody>
                    <a:bodyPr/>
                    <a:lstStyle/>
                    <a:p>
                      <a:pPr algn="ctr"/>
                      <a:r>
                        <a:rPr lang="nl-BE" sz="1600"/>
                        <a:t>120</a:t>
                      </a:r>
                    </a:p>
                  </a:txBody>
                  <a:tcPr anchor="ctr"/>
                </a:tc>
                <a:tc>
                  <a:txBody>
                    <a:bodyPr/>
                    <a:lstStyle/>
                    <a:p>
                      <a:pPr algn="ctr"/>
                      <a:r>
                        <a:rPr lang="nl-BE" sz="1600"/>
                        <a:t>200</a:t>
                      </a:r>
                    </a:p>
                  </a:txBody>
                  <a:tcPr anchor="ctr"/>
                </a:tc>
                <a:tc>
                  <a:txBody>
                    <a:bodyPr/>
                    <a:lstStyle/>
                    <a:p>
                      <a:pPr algn="ctr"/>
                      <a:r>
                        <a:rPr lang="nl-BE" sz="1600">
                          <a:effectLst/>
                        </a:rPr>
                        <a:t>200</a:t>
                      </a:r>
                    </a:p>
                  </a:txBody>
                  <a:tcPr anchor="ctr"/>
                </a:tc>
                <a:tc>
                  <a:txBody>
                    <a:bodyPr/>
                    <a:lstStyle/>
                    <a:p>
                      <a:pPr algn="ctr"/>
                      <a:r>
                        <a:rPr lang="nl-BE" sz="1600">
                          <a:effectLst/>
                        </a:rPr>
                        <a:t>400</a:t>
                      </a:r>
                    </a:p>
                  </a:txBody>
                  <a:tcPr anchor="ctr"/>
                </a:tc>
                <a:tc>
                  <a:txBody>
                    <a:bodyPr/>
                    <a:lstStyle/>
                    <a:p>
                      <a:pPr algn="ctr"/>
                      <a:r>
                        <a:rPr lang="nl-BE" sz="1600">
                          <a:effectLst/>
                        </a:rPr>
                        <a:t>800</a:t>
                      </a:r>
                    </a:p>
                  </a:txBody>
                  <a:tcPr anchor="ctr"/>
                </a:tc>
                <a:tc>
                  <a:txBody>
                    <a:bodyPr/>
                    <a:lstStyle/>
                    <a:p>
                      <a:pPr algn="ctr"/>
                      <a:r>
                        <a:rPr lang="nl-BE" sz="1600">
                          <a:effectLst/>
                        </a:rPr>
                        <a:t>1600</a:t>
                      </a:r>
                    </a:p>
                  </a:txBody>
                  <a:tcPr anchor="ctr"/>
                </a:tc>
                <a:tc>
                  <a:txBody>
                    <a:bodyPr/>
                    <a:lstStyle/>
                    <a:p>
                      <a:pPr algn="ctr"/>
                      <a:r>
                        <a:rPr lang="nl-BE" sz="1600">
                          <a:effectLst/>
                        </a:rPr>
                        <a:t>2400</a:t>
                      </a:r>
                    </a:p>
                  </a:txBody>
                  <a:tcPr anchor="ctr"/>
                </a:tc>
                <a:tc>
                  <a:txBody>
                    <a:bodyPr/>
                    <a:lstStyle/>
                    <a:p>
                      <a:pPr algn="ctr"/>
                      <a:r>
                        <a:rPr lang="nl-BE" sz="1600">
                          <a:effectLst/>
                        </a:rPr>
                        <a:t>6400</a:t>
                      </a:r>
                    </a:p>
                  </a:txBody>
                  <a:tcPr anchor="ctr"/>
                </a:tc>
                <a:extLst>
                  <a:ext uri="{0D108BD9-81ED-4DB2-BD59-A6C34878D82A}">
                    <a16:rowId xmlns:a16="http://schemas.microsoft.com/office/drawing/2014/main" val="3461783959"/>
                  </a:ext>
                </a:extLst>
              </a:tr>
              <a:tr h="772886">
                <a:tc>
                  <a:txBody>
                    <a:bodyPr/>
                    <a:lstStyle/>
                    <a:p>
                      <a:pPr algn="l"/>
                      <a:r>
                        <a:rPr lang="nl-BE" sz="1600"/>
                        <a:t>Max concurrent logins</a:t>
                      </a:r>
                    </a:p>
                  </a:txBody>
                  <a:tcPr anchor="ctr"/>
                </a:tc>
                <a:tc>
                  <a:txBody>
                    <a:bodyPr/>
                    <a:lstStyle/>
                    <a:p>
                      <a:pPr algn="ctr"/>
                      <a:r>
                        <a:rPr lang="nl-BE" sz="1600"/>
                        <a:t>30</a:t>
                      </a:r>
                    </a:p>
                  </a:txBody>
                  <a:tcPr anchor="ctr"/>
                </a:tc>
                <a:tc>
                  <a:txBody>
                    <a:bodyPr/>
                    <a:lstStyle/>
                    <a:p>
                      <a:pPr algn="ctr"/>
                      <a:r>
                        <a:rPr lang="nl-BE" sz="1600"/>
                        <a:t>60</a:t>
                      </a:r>
                    </a:p>
                  </a:txBody>
                  <a:tcPr anchor="ctr"/>
                </a:tc>
                <a:tc>
                  <a:txBody>
                    <a:bodyPr/>
                    <a:lstStyle/>
                    <a:p>
                      <a:pPr algn="ctr"/>
                      <a:r>
                        <a:rPr lang="nl-BE" sz="1600"/>
                        <a:t>90</a:t>
                      </a:r>
                    </a:p>
                  </a:txBody>
                  <a:tcPr anchor="ctr"/>
                </a:tc>
                <a:tc>
                  <a:txBody>
                    <a:bodyPr/>
                    <a:lstStyle/>
                    <a:p>
                      <a:pPr algn="ctr"/>
                      <a:r>
                        <a:rPr lang="nl-BE" sz="1600"/>
                        <a:t>1200</a:t>
                      </a:r>
                    </a:p>
                  </a:txBody>
                  <a:tcPr anchor="ctr"/>
                </a:tc>
                <a:tc>
                  <a:txBody>
                    <a:bodyPr/>
                    <a:lstStyle/>
                    <a:p>
                      <a:pPr algn="ctr"/>
                      <a:r>
                        <a:rPr lang="nl-BE" sz="1600"/>
                        <a:t>200</a:t>
                      </a:r>
                    </a:p>
                  </a:txBody>
                  <a:tcPr anchor="ctr"/>
                </a:tc>
                <a:tc>
                  <a:txBody>
                    <a:bodyPr/>
                    <a:lstStyle/>
                    <a:p>
                      <a:pPr algn="ctr"/>
                      <a:r>
                        <a:rPr lang="nl-BE" sz="1600">
                          <a:effectLst/>
                        </a:rPr>
                        <a:t>200</a:t>
                      </a:r>
                    </a:p>
                  </a:txBody>
                  <a:tcPr anchor="ctr"/>
                </a:tc>
                <a:tc>
                  <a:txBody>
                    <a:bodyPr/>
                    <a:lstStyle/>
                    <a:p>
                      <a:pPr algn="ctr"/>
                      <a:r>
                        <a:rPr lang="nl-BE" sz="1600">
                          <a:effectLst/>
                        </a:rPr>
                        <a:t>400</a:t>
                      </a:r>
                    </a:p>
                  </a:txBody>
                  <a:tcPr anchor="ctr"/>
                </a:tc>
                <a:tc>
                  <a:txBody>
                    <a:bodyPr/>
                    <a:lstStyle/>
                    <a:p>
                      <a:pPr algn="ctr"/>
                      <a:r>
                        <a:rPr lang="nl-BE" sz="1600">
                          <a:effectLst/>
                        </a:rPr>
                        <a:t>800</a:t>
                      </a:r>
                    </a:p>
                  </a:txBody>
                  <a:tcPr anchor="ctr"/>
                </a:tc>
                <a:tc>
                  <a:txBody>
                    <a:bodyPr/>
                    <a:lstStyle/>
                    <a:p>
                      <a:pPr algn="ctr"/>
                      <a:r>
                        <a:rPr lang="nl-BE" sz="1600">
                          <a:effectLst/>
                        </a:rPr>
                        <a:t>1600</a:t>
                      </a:r>
                    </a:p>
                  </a:txBody>
                  <a:tcPr anchor="ctr"/>
                </a:tc>
                <a:tc>
                  <a:txBody>
                    <a:bodyPr/>
                    <a:lstStyle/>
                    <a:p>
                      <a:pPr algn="ctr"/>
                      <a:r>
                        <a:rPr lang="nl-BE" sz="1600">
                          <a:effectLst/>
                        </a:rPr>
                        <a:t>2400</a:t>
                      </a:r>
                    </a:p>
                  </a:txBody>
                  <a:tcPr anchor="ctr"/>
                </a:tc>
                <a:tc>
                  <a:txBody>
                    <a:bodyPr/>
                    <a:lstStyle/>
                    <a:p>
                      <a:pPr algn="ctr"/>
                      <a:r>
                        <a:rPr lang="nl-BE" sz="1600">
                          <a:effectLst/>
                        </a:rPr>
                        <a:t>6400</a:t>
                      </a:r>
                    </a:p>
                  </a:txBody>
                  <a:tcPr anchor="ctr"/>
                </a:tc>
                <a:extLst>
                  <a:ext uri="{0D108BD9-81ED-4DB2-BD59-A6C34878D82A}">
                    <a16:rowId xmlns:a16="http://schemas.microsoft.com/office/drawing/2014/main" val="3393537653"/>
                  </a:ext>
                </a:extLst>
              </a:tr>
              <a:tr h="772886">
                <a:tc>
                  <a:txBody>
                    <a:bodyPr/>
                    <a:lstStyle/>
                    <a:p>
                      <a:pPr algn="l"/>
                      <a:r>
                        <a:rPr lang="nl-BE" sz="1600"/>
                        <a:t>Max concurrent sessions</a:t>
                      </a:r>
                    </a:p>
                  </a:txBody>
                  <a:tcPr anchor="ctr"/>
                </a:tc>
                <a:tc>
                  <a:txBody>
                    <a:bodyPr/>
                    <a:lstStyle/>
                    <a:p>
                      <a:pPr algn="ctr"/>
                      <a:r>
                        <a:rPr lang="nl-BE" sz="1600"/>
                        <a:t>300</a:t>
                      </a:r>
                    </a:p>
                  </a:txBody>
                  <a:tcPr anchor="ctr"/>
                </a:tc>
                <a:tc>
                  <a:txBody>
                    <a:bodyPr/>
                    <a:lstStyle/>
                    <a:p>
                      <a:pPr algn="ctr"/>
                      <a:r>
                        <a:rPr lang="nl-BE" sz="1600"/>
                        <a:t>600</a:t>
                      </a:r>
                    </a:p>
                  </a:txBody>
                  <a:tcPr anchor="ctr"/>
                </a:tc>
                <a:tc>
                  <a:txBody>
                    <a:bodyPr/>
                    <a:lstStyle/>
                    <a:p>
                      <a:pPr algn="ctr"/>
                      <a:r>
                        <a:rPr lang="nl-BE" sz="1600"/>
                        <a:t>900</a:t>
                      </a:r>
                    </a:p>
                  </a:txBody>
                  <a:tcPr anchor="ctr"/>
                </a:tc>
                <a:tc>
                  <a:txBody>
                    <a:bodyPr/>
                    <a:lstStyle/>
                    <a:p>
                      <a:pPr algn="ctr"/>
                      <a:r>
                        <a:rPr lang="nl-BE" sz="1600"/>
                        <a:t>1200</a:t>
                      </a:r>
                    </a:p>
                  </a:txBody>
                  <a:tcPr anchor="ctr"/>
                </a:tc>
                <a:tc>
                  <a:txBody>
                    <a:bodyPr/>
                    <a:lstStyle/>
                    <a:p>
                      <a:pPr algn="ctr"/>
                      <a:r>
                        <a:rPr lang="nl-BE" sz="1600"/>
                        <a:t>2400</a:t>
                      </a:r>
                    </a:p>
                  </a:txBody>
                  <a:tcPr anchor="ctr"/>
                </a:tc>
                <a:tc>
                  <a:txBody>
                    <a:bodyPr/>
                    <a:lstStyle/>
                    <a:p>
                      <a:pPr algn="ctr"/>
                      <a:r>
                        <a:rPr lang="nl-BE" sz="1600">
                          <a:effectLst/>
                        </a:rPr>
                        <a:t>30000</a:t>
                      </a:r>
                    </a:p>
                  </a:txBody>
                  <a:tcPr anchor="ctr"/>
                </a:tc>
                <a:tc>
                  <a:txBody>
                    <a:bodyPr/>
                    <a:lstStyle/>
                    <a:p>
                      <a:pPr algn="ctr"/>
                      <a:r>
                        <a:rPr lang="nl-BE" sz="1600">
                          <a:effectLst/>
                        </a:rPr>
                        <a:t>30000</a:t>
                      </a:r>
                    </a:p>
                  </a:txBody>
                  <a:tcPr anchor="ctr"/>
                </a:tc>
                <a:tc>
                  <a:txBody>
                    <a:bodyPr/>
                    <a:lstStyle/>
                    <a:p>
                      <a:pPr algn="ctr"/>
                      <a:r>
                        <a:rPr lang="nl-BE" sz="1600">
                          <a:effectLst/>
                        </a:rPr>
                        <a:t>30000</a:t>
                      </a:r>
                    </a:p>
                  </a:txBody>
                  <a:tcPr anchor="ctr"/>
                </a:tc>
                <a:tc>
                  <a:txBody>
                    <a:bodyPr/>
                    <a:lstStyle/>
                    <a:p>
                      <a:pPr algn="ctr"/>
                      <a:r>
                        <a:rPr lang="nl-BE" sz="1600">
                          <a:effectLst/>
                        </a:rPr>
                        <a:t>30000</a:t>
                      </a:r>
                    </a:p>
                  </a:txBody>
                  <a:tcPr anchor="ctr"/>
                </a:tc>
                <a:tc>
                  <a:txBody>
                    <a:bodyPr/>
                    <a:lstStyle/>
                    <a:p>
                      <a:pPr algn="ctr"/>
                      <a:r>
                        <a:rPr lang="nl-BE" sz="1600">
                          <a:effectLst/>
                        </a:rPr>
                        <a:t>30000</a:t>
                      </a:r>
                    </a:p>
                  </a:txBody>
                  <a:tcPr anchor="ctr"/>
                </a:tc>
                <a:tc>
                  <a:txBody>
                    <a:bodyPr/>
                    <a:lstStyle/>
                    <a:p>
                      <a:pPr algn="ctr"/>
                      <a:r>
                        <a:rPr lang="nl-BE" sz="1600">
                          <a:effectLst/>
                        </a:rPr>
                        <a:t>30000</a:t>
                      </a:r>
                    </a:p>
                  </a:txBody>
                  <a:tcPr anchor="ctr"/>
                </a:tc>
                <a:extLst>
                  <a:ext uri="{0D108BD9-81ED-4DB2-BD59-A6C34878D82A}">
                    <a16:rowId xmlns:a16="http://schemas.microsoft.com/office/drawing/2014/main" val="2879066480"/>
                  </a:ext>
                </a:extLst>
              </a:tr>
            </a:tbl>
          </a:graphicData>
        </a:graphic>
      </p:graphicFrame>
    </p:spTree>
    <p:extLst>
      <p:ext uri="{BB962C8B-B14F-4D97-AF65-F5344CB8AC3E}">
        <p14:creationId xmlns:p14="http://schemas.microsoft.com/office/powerpoint/2010/main" val="3410528873"/>
      </p:ext>
    </p:extLst>
  </p:cSld>
  <p:clrMapOvr>
    <a:masterClrMapping/>
  </p:clrMapOvr>
  <mc:AlternateContent xmlns:mc="http://schemas.openxmlformats.org/markup-compatibility/2006" xmlns:p14="http://schemas.microsoft.com/office/powerpoint/2010/main">
    <mc:Choice Requires="p14">
      <p:transition spd="med" p14:dur="700" advTm="67704">
        <p:fade/>
      </p:transition>
    </mc:Choice>
    <mc:Fallback xmlns="">
      <p:transition spd="med" advTm="67704">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Database Transaction Units (DTUs)</a:t>
            </a:r>
            <a:endParaRPr lang="en-US" sz="4000">
              <a:solidFill>
                <a:schemeClr val="accent3"/>
              </a:solidFill>
            </a:endParaRPr>
          </a:p>
        </p:txBody>
      </p:sp>
      <p:pic>
        <p:nvPicPr>
          <p:cNvPr id="10" name="Picture 9"/>
          <p:cNvPicPr>
            <a:picLocks noChangeAspect="1"/>
          </p:cNvPicPr>
          <p:nvPr/>
        </p:nvPicPr>
        <p:blipFill>
          <a:blip r:embed="rId3"/>
          <a:stretch>
            <a:fillRect/>
          </a:stretch>
        </p:blipFill>
        <p:spPr>
          <a:xfrm>
            <a:off x="1871849" y="1363662"/>
            <a:ext cx="8692776" cy="5062514"/>
          </a:xfrm>
          <a:prstGeom prst="rect">
            <a:avLst/>
          </a:prstGeom>
        </p:spPr>
      </p:pic>
    </p:spTree>
    <p:extLst>
      <p:ext uri="{BB962C8B-B14F-4D97-AF65-F5344CB8AC3E}">
        <p14:creationId xmlns:p14="http://schemas.microsoft.com/office/powerpoint/2010/main" val="3859855481"/>
      </p:ext>
    </p:extLst>
  </p:cSld>
  <p:clrMapOvr>
    <a:masterClrMapping/>
  </p:clrMapOvr>
  <mc:AlternateContent xmlns:mc="http://schemas.openxmlformats.org/markup-compatibility/2006" xmlns:p14="http://schemas.microsoft.com/office/powerpoint/2010/main">
    <mc:Choice Requires="p14">
      <p:transition spd="med" p14:dur="700" advTm="68723">
        <p:fade/>
      </p:transition>
    </mc:Choice>
    <mc:Fallback xmlns="">
      <p:transition spd="med" advTm="68723">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3"/>
          <a:srcRect l="20120" r="20120"/>
          <a:stretch>
            <a:fillRect/>
          </a:stretch>
        </p:blipFill>
        <p:spPr/>
      </p:pic>
      <p:sp>
        <p:nvSpPr>
          <p:cNvPr id="6" name="Title 1"/>
          <p:cNvSpPr>
            <a:spLocks noGrp="1"/>
          </p:cNvSpPr>
          <p:nvPr>
            <p:ph type="title"/>
          </p:nvPr>
        </p:nvSpPr>
        <p:spPr>
          <a:xfrm>
            <a:off x="37644" y="296862"/>
            <a:ext cx="5867400" cy="1292662"/>
          </a:xfrm>
        </p:spPr>
        <p:txBody>
          <a:bodyPr/>
          <a:lstStyle/>
          <a:p>
            <a:r>
              <a:rPr lang="en-US" sz="4000"/>
              <a:t>Demonstration: </a:t>
            </a:r>
            <a:r>
              <a:rPr lang="en-US" sz="4000">
                <a:solidFill>
                  <a:schemeClr val="accent3"/>
                </a:solidFill>
              </a:rPr>
              <a:t>DTU Calculator</a:t>
            </a:r>
          </a:p>
        </p:txBody>
      </p:sp>
      <p:sp>
        <p:nvSpPr>
          <p:cNvPr id="7" name="Title 1"/>
          <p:cNvSpPr txBox="1">
            <a:spLocks/>
          </p:cNvSpPr>
          <p:nvPr/>
        </p:nvSpPr>
        <p:spPr>
          <a:xfrm>
            <a:off x="228144" y="3268662"/>
            <a:ext cx="5486399" cy="1680460"/>
          </a:xfrm>
          <a:prstGeom prst="rect">
            <a:avLst/>
          </a:prstGeom>
        </p:spPr>
        <p:txBody>
          <a:bodyPr vert="horz" wrap="square" lIns="146304" tIns="91440" rIns="146304" bIns="91440" rtlCol="0" anchor="t">
            <a:spAutoFit/>
          </a:bodyPr>
          <a:lstStyle>
            <a:lvl1pPr algn="l" defTabSz="932742" rtl="0" eaLnBrk="1" latinLnBrk="0" hangingPunct="1">
              <a:lnSpc>
                <a:spcPct val="90000"/>
              </a:lnSpc>
              <a:spcBef>
                <a:spcPct val="0"/>
              </a:spcBef>
              <a:buNone/>
              <a:defRPr lang="en-US" sz="6600" b="0" kern="1200" cap="none" spc="-102"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102" normalizeH="0" baseline="0" noProof="0">
                <a:ln w="3175">
                  <a:noFill/>
                </a:ln>
                <a:solidFill>
                  <a:srgbClr val="505050"/>
                </a:solidFill>
                <a:effectLst/>
                <a:uLnTx/>
                <a:uFillTx/>
                <a:latin typeface="Segoe UI Light"/>
                <a:ea typeface="+mn-ea"/>
                <a:cs typeface="Segoe UI" pitchFamily="34" charset="0"/>
              </a:rPr>
              <a:t>Use the DTU Calculator to approximate the number of DTUs needed</a:t>
            </a:r>
          </a:p>
        </p:txBody>
      </p:sp>
    </p:spTree>
    <p:extLst>
      <p:ext uri="{BB962C8B-B14F-4D97-AF65-F5344CB8AC3E}">
        <p14:creationId xmlns:p14="http://schemas.microsoft.com/office/powerpoint/2010/main" val="196959727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005"/>
            <a:ext cx="12436475" cy="7772797"/>
          </a:xfrm>
          <a:prstGeom prst="rect">
            <a:avLst/>
          </a:prstGeom>
        </p:spPr>
      </p:pic>
      <p:sp>
        <p:nvSpPr>
          <p:cNvPr id="6" name="Chevron 5"/>
          <p:cNvSpPr/>
          <p:nvPr/>
        </p:nvSpPr>
        <p:spPr bwMode="auto">
          <a:xfrm>
            <a:off x="5349588" y="1905614"/>
            <a:ext cx="1470243" cy="1454063"/>
          </a:xfrm>
          <a:prstGeom prst="chevron">
            <a:avLst/>
          </a:prstGeom>
          <a:solidFill>
            <a:schemeClr val="accent3"/>
          </a:solidFill>
          <a:ln>
            <a:noFill/>
            <a:headEnd type="none" w="med" len="med"/>
            <a:tailEnd type="none" w="med" len="med"/>
          </a:ln>
          <a:effectLst/>
        </p:spPr>
        <p:style>
          <a:lnRef idx="3">
            <a:schemeClr val="lt1"/>
          </a:lnRef>
          <a:fillRef idx="1">
            <a:schemeClr val="accent2"/>
          </a:fillRef>
          <a:effectRef idx="1">
            <a:schemeClr val="accent2"/>
          </a:effectRef>
          <a:fontRef idx="minor">
            <a:schemeClr val="lt1"/>
          </a:fontRef>
        </p:style>
        <p:txBody>
          <a:bodyPr vert="horz" wrap="square" lIns="91399" tIns="45700" rIns="91399" bIns="45700" numCol="1" rtlCol="0" anchor="ctr" anchorCtr="0" compatLnSpc="1">
            <a:prstTxWarp prst="textNoShape">
              <a:avLst/>
            </a:prstTxWarp>
          </a:bodyPr>
          <a:lstStyle/>
          <a:p>
            <a:pPr marL="0" marR="0" lvl="0" indent="0" algn="ctr" defTabSz="913649" rtl="0" eaLnBrk="1" fontAlgn="auto" latinLnBrk="0" hangingPunct="1">
              <a:lnSpc>
                <a:spcPct val="100000"/>
              </a:lnSpc>
              <a:spcBef>
                <a:spcPts val="0"/>
              </a:spcBef>
              <a:spcAft>
                <a:spcPts val="0"/>
              </a:spcAft>
              <a:buClrTx/>
              <a:buSzTx/>
              <a:buFontTx/>
              <a:buNone/>
              <a:tabLst/>
              <a:defRPr/>
            </a:pPr>
            <a:endParaRPr kumimoji="0" lang="en-US" sz="23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7" name="Chevron 6"/>
          <p:cNvSpPr/>
          <p:nvPr/>
        </p:nvSpPr>
        <p:spPr bwMode="auto">
          <a:xfrm>
            <a:off x="5369807" y="3802255"/>
            <a:ext cx="1470243" cy="1454063"/>
          </a:xfrm>
          <a:prstGeom prst="chevron">
            <a:avLst/>
          </a:prstGeom>
          <a:solidFill>
            <a:srgbClr val="00B294"/>
          </a:solidFill>
          <a:ln>
            <a:noFill/>
            <a:headEnd type="none" w="med" len="med"/>
            <a:tailEnd type="none" w="med" len="med"/>
          </a:ln>
          <a:effectLst/>
        </p:spPr>
        <p:style>
          <a:lnRef idx="3">
            <a:schemeClr val="lt1"/>
          </a:lnRef>
          <a:fillRef idx="1">
            <a:schemeClr val="accent2"/>
          </a:fillRef>
          <a:effectRef idx="1">
            <a:schemeClr val="accent2"/>
          </a:effectRef>
          <a:fontRef idx="minor">
            <a:schemeClr val="lt1"/>
          </a:fontRef>
        </p:style>
        <p:txBody>
          <a:bodyPr vert="horz" wrap="square" lIns="91399" tIns="45700" rIns="91399" bIns="45700" numCol="1" rtlCol="0" anchor="ctr" anchorCtr="0" compatLnSpc="1">
            <a:prstTxWarp prst="textNoShape">
              <a:avLst/>
            </a:prstTxWarp>
          </a:bodyPr>
          <a:lstStyle/>
          <a:p>
            <a:pPr marL="0" marR="0" lvl="0" indent="0" algn="ctr" defTabSz="913649" rtl="0" eaLnBrk="1" fontAlgn="auto" latinLnBrk="0" hangingPunct="1">
              <a:lnSpc>
                <a:spcPct val="100000"/>
              </a:lnSpc>
              <a:spcBef>
                <a:spcPts val="0"/>
              </a:spcBef>
              <a:spcAft>
                <a:spcPts val="0"/>
              </a:spcAft>
              <a:buClrTx/>
              <a:buSzTx/>
              <a:buFontTx/>
              <a:buNone/>
              <a:tabLst/>
              <a:defRPr/>
            </a:pPr>
            <a:endParaRPr kumimoji="0" lang="en-US" sz="23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endParaRPr>
          </a:p>
        </p:txBody>
      </p:sp>
      <p:sp>
        <p:nvSpPr>
          <p:cNvPr id="8" name="Rectangle 7"/>
          <p:cNvSpPr/>
          <p:nvPr/>
        </p:nvSpPr>
        <p:spPr bwMode="auto">
          <a:xfrm>
            <a:off x="3153369" y="1677105"/>
            <a:ext cx="1837805" cy="1817580"/>
          </a:xfrm>
          <a:prstGeom prst="rect">
            <a:avLst/>
          </a:prstGeom>
          <a:solidFill>
            <a:schemeClr val="accent3"/>
          </a:solidFill>
          <a:ln>
            <a:noFill/>
            <a:headEnd type="none" w="med" len="med"/>
            <a:tailEnd type="none" w="med" len="med"/>
          </a:ln>
          <a:effectLst/>
        </p:spPr>
        <p:style>
          <a:lnRef idx="3">
            <a:schemeClr val="lt1"/>
          </a:lnRef>
          <a:fillRef idx="1">
            <a:schemeClr val="accent2"/>
          </a:fillRef>
          <a:effectRef idx="1">
            <a:schemeClr val="accent2"/>
          </a:effectRef>
          <a:fontRef idx="minor">
            <a:schemeClr val="lt1"/>
          </a:fontRef>
        </p:style>
        <p:txBody>
          <a:bodyPr vert="horz" wrap="square" lIns="91399" tIns="45700" rIns="91399" bIns="45700" numCol="1" rtlCol="0" anchor="ctr" anchorCtr="0" compatLnSpc="1">
            <a:prstTxWarp prst="textNoShape">
              <a:avLst/>
            </a:prstTxWarp>
          </a:bodyPr>
          <a:lstStyle/>
          <a:p>
            <a:pPr marL="0" marR="0" lvl="0" indent="0" algn="ctr" defTabSz="913649" rtl="0" eaLnBrk="1" fontAlgn="auto" latinLnBrk="0" hangingPunct="1">
              <a:lnSpc>
                <a:spcPct val="100000"/>
              </a:lnSpc>
              <a:spcBef>
                <a:spcPts val="0"/>
              </a:spcBef>
              <a:spcAft>
                <a:spcPts val="0"/>
              </a:spcAft>
              <a:buClrTx/>
              <a:buSzTx/>
              <a:buFontTx/>
              <a:buNone/>
              <a:tabLst/>
              <a:defRPr/>
            </a:pPr>
            <a:r>
              <a:rPr kumimoji="0" lang="en-US" sz="23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SQL Server</a:t>
            </a:r>
          </a:p>
        </p:txBody>
      </p:sp>
      <p:sp>
        <p:nvSpPr>
          <p:cNvPr id="9" name="Rectangle 8"/>
          <p:cNvSpPr/>
          <p:nvPr/>
        </p:nvSpPr>
        <p:spPr bwMode="auto">
          <a:xfrm>
            <a:off x="7253820" y="1677105"/>
            <a:ext cx="1837805" cy="1817580"/>
          </a:xfrm>
          <a:prstGeom prst="rect">
            <a:avLst/>
          </a:prstGeom>
          <a:solidFill>
            <a:schemeClr val="accent3"/>
          </a:solidFill>
          <a:ln>
            <a:noFill/>
            <a:headEnd type="none" w="med" len="med"/>
            <a:tailEnd type="none" w="med" len="med"/>
          </a:ln>
          <a:effectLst/>
        </p:spPr>
        <p:style>
          <a:lnRef idx="3">
            <a:schemeClr val="lt1"/>
          </a:lnRef>
          <a:fillRef idx="1">
            <a:schemeClr val="accent2"/>
          </a:fillRef>
          <a:effectRef idx="1">
            <a:schemeClr val="accent2"/>
          </a:effectRef>
          <a:fontRef idx="minor">
            <a:schemeClr val="lt1"/>
          </a:fontRef>
        </p:style>
        <p:txBody>
          <a:bodyPr vert="horz" wrap="square" lIns="91399" tIns="45700" rIns="91399" bIns="45700" numCol="1" rtlCol="0" anchor="ctr" anchorCtr="0" compatLnSpc="1">
            <a:prstTxWarp prst="textNoShape">
              <a:avLst/>
            </a:prstTxWarp>
          </a:bodyPr>
          <a:lstStyle/>
          <a:p>
            <a:pPr marL="0" marR="0" lvl="0" indent="0" algn="ctr" defTabSz="913649" rtl="0" eaLnBrk="1" fontAlgn="auto" latinLnBrk="0" hangingPunct="1">
              <a:lnSpc>
                <a:spcPct val="100000"/>
              </a:lnSpc>
              <a:spcBef>
                <a:spcPts val="0"/>
              </a:spcBef>
              <a:spcAft>
                <a:spcPts val="0"/>
              </a:spcAft>
              <a:buClrTx/>
              <a:buSzTx/>
              <a:buFontTx/>
              <a:buNone/>
              <a:tabLst/>
              <a:defRPr/>
            </a:pPr>
            <a:r>
              <a:rPr kumimoji="0" lang="en-US" sz="23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A Machine</a:t>
            </a:r>
          </a:p>
        </p:txBody>
      </p:sp>
      <p:sp>
        <p:nvSpPr>
          <p:cNvPr id="10" name="Rectangle 9"/>
          <p:cNvSpPr/>
          <p:nvPr/>
        </p:nvSpPr>
        <p:spPr bwMode="auto">
          <a:xfrm>
            <a:off x="3140675" y="3688000"/>
            <a:ext cx="1837805" cy="1817580"/>
          </a:xfrm>
          <a:prstGeom prst="rect">
            <a:avLst/>
          </a:prstGeom>
          <a:solidFill>
            <a:srgbClr val="00B294"/>
          </a:solidFill>
          <a:ln>
            <a:noFill/>
            <a:headEnd type="none" w="med" len="med"/>
            <a:tailEnd type="none" w="med" len="med"/>
          </a:ln>
          <a:effectLst/>
        </p:spPr>
        <p:style>
          <a:lnRef idx="3">
            <a:schemeClr val="lt1"/>
          </a:lnRef>
          <a:fillRef idx="1">
            <a:schemeClr val="accent2"/>
          </a:fillRef>
          <a:effectRef idx="1">
            <a:schemeClr val="accent2"/>
          </a:effectRef>
          <a:fontRef idx="minor">
            <a:schemeClr val="lt1"/>
          </a:fontRef>
        </p:style>
        <p:txBody>
          <a:bodyPr vert="horz" wrap="square" lIns="91399" tIns="45700" rIns="91399" bIns="45700" numCol="1" rtlCol="0" anchor="ctr" anchorCtr="0" compatLnSpc="1">
            <a:prstTxWarp prst="textNoShape">
              <a:avLst/>
            </a:prstTxWarp>
          </a:bodyPr>
          <a:lstStyle/>
          <a:p>
            <a:pPr marL="0" marR="0" lvl="0" indent="0" algn="ctr" defTabSz="913649" rtl="0" eaLnBrk="1" fontAlgn="auto" latinLnBrk="0" hangingPunct="1">
              <a:lnSpc>
                <a:spcPct val="100000"/>
              </a:lnSpc>
              <a:spcBef>
                <a:spcPts val="0"/>
              </a:spcBef>
              <a:spcAft>
                <a:spcPts val="0"/>
              </a:spcAft>
              <a:buClrTx/>
              <a:buSzTx/>
              <a:buFontTx/>
              <a:buNone/>
              <a:tabLst/>
              <a:defRPr/>
            </a:pPr>
            <a:r>
              <a:rPr kumimoji="0" lang="en-US" sz="23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SQL Database Server</a:t>
            </a:r>
          </a:p>
        </p:txBody>
      </p:sp>
      <p:sp>
        <p:nvSpPr>
          <p:cNvPr id="11" name="Rectangle 10"/>
          <p:cNvSpPr/>
          <p:nvPr/>
        </p:nvSpPr>
        <p:spPr bwMode="auto">
          <a:xfrm>
            <a:off x="7266515" y="3713391"/>
            <a:ext cx="1837805" cy="1817580"/>
          </a:xfrm>
          <a:prstGeom prst="rect">
            <a:avLst/>
          </a:prstGeom>
          <a:solidFill>
            <a:srgbClr val="00B294"/>
          </a:solidFill>
          <a:ln>
            <a:noFill/>
            <a:headEnd type="none" w="med" len="med"/>
            <a:tailEnd type="none" w="med" len="med"/>
          </a:ln>
          <a:effectLst/>
        </p:spPr>
        <p:style>
          <a:lnRef idx="3">
            <a:schemeClr val="lt1"/>
          </a:lnRef>
          <a:fillRef idx="1">
            <a:schemeClr val="accent2"/>
          </a:fillRef>
          <a:effectRef idx="1">
            <a:schemeClr val="accent2"/>
          </a:effectRef>
          <a:fontRef idx="minor">
            <a:schemeClr val="lt1"/>
          </a:fontRef>
        </p:style>
        <p:txBody>
          <a:bodyPr vert="horz" wrap="square" lIns="91399" tIns="45700" rIns="91399" bIns="45700" numCol="1" rtlCol="0" anchor="ctr" anchorCtr="0" compatLnSpc="1">
            <a:prstTxWarp prst="textNoShape">
              <a:avLst/>
            </a:prstTxWarp>
          </a:bodyPr>
          <a:lstStyle/>
          <a:p>
            <a:pPr marL="0" marR="0" lvl="0" indent="0" algn="ctr" defTabSz="913649" rtl="0" eaLnBrk="1" fontAlgn="auto" latinLnBrk="0" hangingPunct="1">
              <a:lnSpc>
                <a:spcPct val="100000"/>
              </a:lnSpc>
              <a:spcBef>
                <a:spcPts val="0"/>
              </a:spcBef>
              <a:spcAft>
                <a:spcPts val="0"/>
              </a:spcAft>
              <a:buClrTx/>
              <a:buSzTx/>
              <a:buFontTx/>
              <a:buNone/>
              <a:tabLst/>
              <a:defRPr/>
            </a:pPr>
            <a:r>
              <a:rPr kumimoji="0" lang="en-US" sz="2399"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mn-cs"/>
              </a:rPr>
              <a:t>A TDS* Endpoint</a:t>
            </a:r>
          </a:p>
        </p:txBody>
      </p:sp>
      <p:sp>
        <p:nvSpPr>
          <p:cNvPr id="12" name="TextBox 11"/>
          <p:cNvSpPr txBox="1"/>
          <p:nvPr/>
        </p:nvSpPr>
        <p:spPr>
          <a:xfrm>
            <a:off x="568047" y="6118275"/>
            <a:ext cx="2882264" cy="511375"/>
          </a:xfrm>
          <a:prstGeom prst="rect">
            <a:avLst/>
          </a:prstGeom>
          <a:noFill/>
        </p:spPr>
        <p:txBody>
          <a:bodyPr wrap="square" lIns="179285" tIns="143428" rIns="179285" bIns="143428" rtlCol="0">
            <a:spAutoFit/>
          </a:bodyPr>
          <a:lstStyle/>
          <a:p>
            <a:pPr marL="0" marR="0" lvl="0" indent="0" algn="l" defTabSz="932742" rtl="0" eaLnBrk="1" fontAlgn="auto" latinLnBrk="0" hangingPunct="1">
              <a:lnSpc>
                <a:spcPct val="90000"/>
              </a:lnSpc>
              <a:spcBef>
                <a:spcPts val="0"/>
              </a:spcBef>
              <a:spcAft>
                <a:spcPts val="588"/>
              </a:spcAft>
              <a:buClrTx/>
              <a:buSzTx/>
              <a:buFontTx/>
              <a:buNone/>
              <a:tabLst/>
              <a:defRPr/>
            </a:pPr>
            <a:r>
              <a:rPr kumimoji="0" lang="en-US" sz="1568" b="0" i="0" u="none" strike="noStrike" kern="1200" cap="none" spc="0" normalizeH="0" baseline="0" noProof="0">
                <a:ln>
                  <a:noFill/>
                </a:ln>
                <a:solidFill>
                  <a:srgbClr val="FFFFFF"/>
                </a:solidFill>
                <a:effectLst/>
                <a:uLnTx/>
                <a:uFillTx/>
                <a:latin typeface="Segoe UI"/>
                <a:ea typeface="+mn-ea"/>
                <a:cs typeface="+mn-cs"/>
              </a:rPr>
              <a:t>*TDS = Tabular Data Stream</a:t>
            </a:r>
          </a:p>
        </p:txBody>
      </p:sp>
      <p:sp>
        <p:nvSpPr>
          <p:cNvPr id="2" name="Title 1"/>
          <p:cNvSpPr>
            <a:spLocks noGrp="1"/>
          </p:cNvSpPr>
          <p:nvPr>
            <p:ph type="title"/>
          </p:nvPr>
        </p:nvSpPr>
        <p:spPr/>
        <p:txBody>
          <a:bodyPr/>
          <a:lstStyle/>
          <a:p>
            <a:r>
              <a:rPr lang="en-US">
                <a:solidFill>
                  <a:schemeClr val="bg1"/>
                </a:solidFill>
              </a:rPr>
              <a:t>A server is not a machine…</a:t>
            </a:r>
            <a:endParaRPr lang="en-US" sz="4000">
              <a:solidFill>
                <a:schemeClr val="bg1"/>
              </a:solidFill>
            </a:endParaRPr>
          </a:p>
        </p:txBody>
      </p:sp>
    </p:spTree>
    <p:extLst>
      <p:ext uri="{BB962C8B-B14F-4D97-AF65-F5344CB8AC3E}">
        <p14:creationId xmlns:p14="http://schemas.microsoft.com/office/powerpoint/2010/main" val="2036682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ppt_x</p:attrName>
                                        </p:attrNameLst>
                                      </p:cBhvr>
                                      <p:tavLst>
                                        <p:tav tm="0">
                                          <p:val>
                                            <p:strVal val="#ppt_x-#ppt_w*1.125000"/>
                                          </p:val>
                                        </p:tav>
                                        <p:tav tm="100000">
                                          <p:val>
                                            <p:strVal val="#ppt_x"/>
                                          </p:val>
                                        </p:tav>
                                      </p:tavLst>
                                    </p:anim>
                                    <p:animEffect transition="in" filter="wipe(right)">
                                      <p:cBhvr>
                                        <p:cTn id="12" dur="500"/>
                                        <p:tgtEl>
                                          <p:spTgt spid="6"/>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par>
                          <p:cTn id="22" fill="hold">
                            <p:stCondLst>
                              <p:cond delay="500"/>
                            </p:stCondLst>
                            <p:childTnLst>
                              <p:par>
                                <p:cTn id="23" presetID="12" presetClass="entr" presetSubtype="8"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p:tgtEl>
                                          <p:spTgt spid="7"/>
                                        </p:tgtEl>
                                        <p:attrNameLst>
                                          <p:attrName>ppt_x</p:attrName>
                                        </p:attrNameLst>
                                      </p:cBhvr>
                                      <p:tavLst>
                                        <p:tav tm="0">
                                          <p:val>
                                            <p:strVal val="#ppt_x-#ppt_w*1.125000"/>
                                          </p:val>
                                        </p:tav>
                                        <p:tav tm="100000">
                                          <p:val>
                                            <p:strVal val="#ppt_x"/>
                                          </p:val>
                                        </p:tav>
                                      </p:tavLst>
                                    </p:anim>
                                    <p:animEffect transition="in" filter="wipe(right)">
                                      <p:cBhvr>
                                        <p:cTn id="26" dur="500"/>
                                        <p:tgtEl>
                                          <p:spTgt spid="7"/>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Server Provisioning</a:t>
            </a:r>
            <a:endParaRPr lang="en-US" sz="4000">
              <a:solidFill>
                <a:schemeClr val="accent3"/>
              </a:solidFill>
            </a:endParaRPr>
          </a:p>
        </p:txBody>
      </p:sp>
      <p:sp>
        <p:nvSpPr>
          <p:cNvPr id="5" name="Slide Number Placeholder 7"/>
          <p:cNvSpPr txBox="1">
            <a:spLocks/>
          </p:cNvSpPr>
          <p:nvPr/>
        </p:nvSpPr>
        <p:spPr>
          <a:xfrm>
            <a:off x="9347200" y="6492875"/>
            <a:ext cx="2844800" cy="365125"/>
          </a:xfrm>
          <a:prstGeom prst="rect">
            <a:avLst/>
          </a:prstGeom>
        </p:spPr>
        <p:txBody>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ts val="0"/>
              </a:spcBef>
              <a:spcAft>
                <a:spcPts val="0"/>
              </a:spcAft>
              <a:buClrTx/>
              <a:buSzTx/>
              <a:buFontTx/>
              <a:buNone/>
              <a:tabLst/>
              <a:defRPr/>
            </a:pPr>
            <a:fld id="{32310449-7B5E-4378-8449-2F0E8D42F069}" type="slidenum">
              <a:rPr kumimoji="0" lang="en-US" sz="1800" b="0" i="0" u="none" strike="noStrike" kern="1200" cap="none" spc="0" normalizeH="0" baseline="0" noProof="0" smtClean="0">
                <a:ln>
                  <a:noFill/>
                </a:ln>
                <a:solidFill>
                  <a:srgbClr val="505050"/>
                </a:solidFill>
                <a:effectLst/>
                <a:uLnTx/>
                <a:uFillTx/>
                <a:latin typeface="Segoe UI"/>
                <a:ea typeface="+mn-ea"/>
                <a:cs typeface="+mn-cs"/>
              </a:rPr>
              <a:pPr marL="0" marR="0" lvl="0" indent="0" algn="l" defTabSz="932742" rtl="0" eaLnBrk="1" fontAlgn="auto" latinLnBrk="0" hangingPunct="1">
                <a:lnSpc>
                  <a:spcPct val="100000"/>
                </a:lnSpc>
                <a:spcBef>
                  <a:spcPts val="0"/>
                </a:spcBef>
                <a:spcAft>
                  <a:spcPts val="0"/>
                </a:spcAft>
                <a:buClrTx/>
                <a:buSzTx/>
                <a:buFontTx/>
                <a:buNone/>
                <a:tabLst/>
                <a:defRPr/>
              </a:pPr>
              <a:t>9</a:t>
            </a:fld>
            <a:endParaRPr kumimoji="0" lang="en-US" sz="1800" b="0" i="0" u="none" strike="noStrike" kern="1200" cap="none" spc="0" normalizeH="0" baseline="0" noProof="0">
              <a:ln>
                <a:noFill/>
              </a:ln>
              <a:solidFill>
                <a:srgbClr val="505050"/>
              </a:solidFill>
              <a:effectLst/>
              <a:uLnTx/>
              <a:uFillTx/>
              <a:latin typeface="Segoe UI"/>
              <a:ea typeface="+mn-ea"/>
              <a:cs typeface="+mn-cs"/>
            </a:endParaRPr>
          </a:p>
        </p:txBody>
      </p:sp>
      <p:graphicFrame>
        <p:nvGraphicFramePr>
          <p:cNvPr id="6" name="Diagram 5"/>
          <p:cNvGraphicFramePr/>
          <p:nvPr>
            <p:extLst/>
          </p:nvPr>
        </p:nvGraphicFramePr>
        <p:xfrm>
          <a:off x="533430" y="1343598"/>
          <a:ext cx="5683190" cy="51545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p:cNvPicPr>
            <a:picLocks noChangeAspect="1"/>
          </p:cNvPicPr>
          <p:nvPr/>
        </p:nvPicPr>
        <p:blipFill>
          <a:blip r:embed="rId8"/>
          <a:stretch>
            <a:fillRect/>
          </a:stretch>
        </p:blipFill>
        <p:spPr>
          <a:xfrm>
            <a:off x="6294437" y="3392222"/>
            <a:ext cx="2066925" cy="1057275"/>
          </a:xfrm>
          <a:prstGeom prst="rect">
            <a:avLst/>
          </a:prstGeom>
        </p:spPr>
      </p:pic>
      <p:pic>
        <p:nvPicPr>
          <p:cNvPr id="8" name="Picture 7"/>
          <p:cNvPicPr>
            <a:picLocks noChangeAspect="1"/>
          </p:cNvPicPr>
          <p:nvPr/>
        </p:nvPicPr>
        <p:blipFill>
          <a:blip r:embed="rId9"/>
          <a:stretch>
            <a:fillRect/>
          </a:stretch>
        </p:blipFill>
        <p:spPr>
          <a:xfrm>
            <a:off x="9072054" y="255588"/>
            <a:ext cx="2962275" cy="6496050"/>
          </a:xfrm>
          <a:prstGeom prst="rect">
            <a:avLst/>
          </a:prstGeom>
        </p:spPr>
      </p:pic>
    </p:spTree>
    <p:extLst>
      <p:ext uri="{BB962C8B-B14F-4D97-AF65-F5344CB8AC3E}">
        <p14:creationId xmlns:p14="http://schemas.microsoft.com/office/powerpoint/2010/main" val="4250149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1_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4.xml><?xml version="1.0" encoding="utf-8"?>
<a:theme xmlns:a="http://schemas.openxmlformats.org/drawingml/2006/main" name="2_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C1250A7D413E2468B246E9E49032F4F" ma:contentTypeVersion="5" ma:contentTypeDescription="Create a new document." ma:contentTypeScope="" ma:versionID="ecdfb4b671c8120e994c6c5020641596">
  <xsd:schema xmlns:xsd="http://www.w3.org/2001/XMLSchema" xmlns:xs="http://www.w3.org/2001/XMLSchema" xmlns:p="http://schemas.microsoft.com/office/2006/metadata/properties" xmlns:ns2="230e9df3-be65-4c73-a93b-d1236ebd677e" xmlns:ns3="7ed30aa2-a9a3-48dd-93de-4f2bc034e61b" xmlns:ns4="3bc2aea0-b75f-4af3-9c21-d52a758357da" targetNamespace="http://schemas.microsoft.com/office/2006/metadata/properties" ma:root="true" ma:fieldsID="10ff1a37ac94968536eb92b5fa6b83c1" ns2:_="" ns3:_="" ns4:_="">
    <xsd:import namespace="230e9df3-be65-4c73-a93b-d1236ebd677e"/>
    <xsd:import namespace="7ed30aa2-a9a3-48dd-93de-4f2bc034e61b"/>
    <xsd:import namespace="3bc2aea0-b75f-4af3-9c21-d52a758357da"/>
    <xsd:element name="properties">
      <xsd:complexType>
        <xsd:sequence>
          <xsd:element name="documentManagement">
            <xsd:complexType>
              <xsd:all>
                <xsd:element ref="ns2:_dlc_DocId" minOccurs="0"/>
                <xsd:element ref="ns2:_dlc_DocIdUrl" minOccurs="0"/>
                <xsd:element ref="ns2:_dlc_DocIdPersistId" minOccurs="0"/>
                <xsd:element ref="ns3:SharedWithUsers" minOccurs="0"/>
                <xsd:element ref="ns3:SharedWithDetails" minOccurs="0"/>
                <xsd:element ref="ns4:MediaServiceMetadata" minOccurs="0"/>
                <xsd:element ref="ns4: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7ed30aa2-a9a3-48dd-93de-4f2bc034e61b" elementFormDefault="qualified">
    <xsd:import namespace="http://schemas.microsoft.com/office/2006/documentManagement/types"/>
    <xsd:import namespace="http://schemas.microsoft.com/office/infopath/2007/PartnerControls"/>
    <xsd:element name="SharedWithUsers" ma:index="11"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bc2aea0-b75f-4af3-9c21-d52a758357da" elementFormDefault="qualified">
    <xsd:import namespace="http://schemas.microsoft.com/office/2006/documentManagement/types"/>
    <xsd:import namespace="http://schemas.microsoft.com/office/infopath/2007/PartnerControls"/>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7ed30aa2-a9a3-48dd-93de-4f2bc034e61b">
      <UserInfo>
        <DisplayName/>
        <AccountId xsi:nil="true"/>
        <AccountType/>
      </UserInfo>
    </SharedWithUsers>
    <_dlc_DocId xmlns="230e9df3-be65-4c73-a93b-d1236ebd677e">CPS089-1108589539-973</_dlc_DocId>
    <_dlc_DocIdUrl xmlns="230e9df3-be65-4c73-a93b-d1236ebd677e">
      <Url>https://microsoft.sharepoint.com/teams/CampusProjectSites089/hahzsakosd/ipdev/_layouts/15/DocIdRedir.aspx?ID=CPS089-1108589539-973</Url>
      <Description>CPS089-1108589539-973</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6CEEA609-755B-45AB-8A06-FA1F60249F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0e9df3-be65-4c73-a93b-d1236ebd677e"/>
    <ds:schemaRef ds:uri="7ed30aa2-a9a3-48dd-93de-4f2bc034e61b"/>
    <ds:schemaRef ds:uri="3bc2aea0-b75f-4af3-9c21-d52a758357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2006/documentManagement/types"/>
    <ds:schemaRef ds:uri="230e9df3-be65-4c73-a93b-d1236ebd677e"/>
    <ds:schemaRef ds:uri="http://schemas.openxmlformats.org/package/2006/metadata/core-properties"/>
    <ds:schemaRef ds:uri="http://purl.org/dc/elements/1.1/"/>
    <ds:schemaRef ds:uri="http://schemas.microsoft.com/office/infopath/2007/PartnerControls"/>
    <ds:schemaRef ds:uri="3bc2aea0-b75f-4af3-9c21-d52a758357da"/>
    <ds:schemaRef ds:uri="7ed30aa2-a9a3-48dd-93de-4f2bc034e61b"/>
    <ds:schemaRef ds:uri="http://purl.org/dc/terms/"/>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FEC9592E-82DD-4399-A4BB-5C49E0F6255D}">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otalTime>112</TotalTime>
  <Words>3913</Words>
  <Application>Microsoft Office PowerPoint</Application>
  <PresentationFormat>Custom</PresentationFormat>
  <Paragraphs>515</Paragraphs>
  <Slides>36</Slides>
  <Notes>36</Notes>
  <HiddenSlides>1</HiddenSlides>
  <MMClips>0</MMClips>
  <ScaleCrop>false</ScaleCrop>
  <HeadingPairs>
    <vt:vector size="6" baseType="variant">
      <vt:variant>
        <vt:lpstr>Fonts Used</vt:lpstr>
      </vt:variant>
      <vt:variant>
        <vt:i4>14</vt:i4>
      </vt:variant>
      <vt:variant>
        <vt:lpstr>Theme</vt:lpstr>
      </vt:variant>
      <vt:variant>
        <vt:i4>4</vt:i4>
      </vt:variant>
      <vt:variant>
        <vt:lpstr>Slide Titles</vt:lpstr>
      </vt:variant>
      <vt:variant>
        <vt:i4>36</vt:i4>
      </vt:variant>
    </vt:vector>
  </HeadingPairs>
  <TitlesOfParts>
    <vt:vector size="54" baseType="lpstr">
      <vt:lpstr>Arial</vt:lpstr>
      <vt:lpstr>Calibri</vt:lpstr>
      <vt:lpstr>Calibri Light</vt:lpstr>
      <vt:lpstr>Cambria</vt:lpstr>
      <vt:lpstr>Consolas</vt:lpstr>
      <vt:lpstr>Segoe</vt:lpstr>
      <vt:lpstr>Segoe Black</vt:lpstr>
      <vt:lpstr>Segoe Pro Light</vt:lpstr>
      <vt:lpstr>Segoe UI</vt:lpstr>
      <vt:lpstr>Segoe UI Light</vt:lpstr>
      <vt:lpstr>Segoe UI Semibold</vt:lpstr>
      <vt:lpstr>Symbol</vt:lpstr>
      <vt:lpstr>Times New Roman</vt:lpstr>
      <vt:lpstr>Wingdings</vt:lpstr>
      <vt:lpstr>WHITE TEMPLATE</vt:lpstr>
      <vt:lpstr>COLOR TEMPLATE</vt:lpstr>
      <vt:lpstr>1_WHITE TEMPLATE</vt:lpstr>
      <vt:lpstr>2_WHITE TEMPLATE</vt:lpstr>
      <vt:lpstr> Module 2: Azure SQL Databases  </vt:lpstr>
      <vt:lpstr>PowerPoint Presentation</vt:lpstr>
      <vt:lpstr>Azure SQL Database Architecture</vt:lpstr>
      <vt:lpstr>Service Tiers</vt:lpstr>
      <vt:lpstr>Overview of the Performance Model</vt:lpstr>
      <vt:lpstr>Database Transaction Units (DTUs)</vt:lpstr>
      <vt:lpstr>Demonstration: DTU Calculator</vt:lpstr>
      <vt:lpstr>A server is not a machine…</vt:lpstr>
      <vt:lpstr>Server Provisioning</vt:lpstr>
      <vt:lpstr>Azure SQL Database Firewall</vt:lpstr>
      <vt:lpstr>Create the database</vt:lpstr>
      <vt:lpstr>Demonstration: Create your first Azure SQL Database</vt:lpstr>
      <vt:lpstr>SQL Server Management Studio</vt:lpstr>
      <vt:lpstr>SQL Server Data Tools</vt:lpstr>
      <vt:lpstr>PowerShell</vt:lpstr>
      <vt:lpstr>PowerShell</vt:lpstr>
      <vt:lpstr>Azure Portal</vt:lpstr>
      <vt:lpstr>Lab: Create and Manage Azure SQL Database</vt:lpstr>
      <vt:lpstr>Motivations</vt:lpstr>
      <vt:lpstr>Administration</vt:lpstr>
      <vt:lpstr>Introduction – Scale up or down</vt:lpstr>
      <vt:lpstr>Vertical Scaling</vt:lpstr>
      <vt:lpstr>PowerPoint Presentation</vt:lpstr>
      <vt:lpstr>Impact of Database Changes</vt:lpstr>
      <vt:lpstr>Impact of Database Changes</vt:lpstr>
      <vt:lpstr>Lab: Scale up or down an Azure SQL Database</vt:lpstr>
      <vt:lpstr>Azure Automation</vt:lpstr>
      <vt:lpstr>Azure Automation- Runbook</vt:lpstr>
      <vt:lpstr>Azure Automation vs. SQL Server Agent Job </vt:lpstr>
      <vt:lpstr>Lab: Scheduling jobs in Azure SQL database through Azure Automation</vt:lpstr>
      <vt:lpstr>Azure SQL Database Elastic Pools</vt:lpstr>
      <vt:lpstr>Elastic Database Transaction Unit – eDTUs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Introduction to Azure SQL Database  </dc:title>
  <cp:lastModifiedBy>Rahul Deshmukh</cp:lastModifiedBy>
  <cp:revision>14</cp:revision>
  <dcterms:modified xsi:type="dcterms:W3CDTF">2017-11-06T04:02:41Z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0x010100EC1250A7D413E2468B246E9E49032F4F</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e1bfb135-dd9d-465e-9fd9-4a6e29627347</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radeshmu@microsoft.com</vt:lpwstr>
  </property>
  <property fmtid="{D5CDD505-2E9C-101B-9397-08002B2CF9AE}" pid="15" name="MSIP_Label_f42aa342-8706-4288-bd11-ebb85995028c_SetDate">
    <vt:lpwstr>2017-11-06T02:07:38.4367032Z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